
<file path=[Content_Types].xml><?xml version="1.0" encoding="utf-8"?>
<Types xmlns="http://schemas.openxmlformats.org/package/2006/content-types">
  <Default Extension="jpeg" ContentType="image/jpeg"/>
  <Default Extension="JPG" ContentType="image/.jp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drawings/drawing2.xml" ContentType="application/vnd.openxmlformats-officedocument.drawingml.chartshapes+xml"/>
  <Override PartName="/ppt/drawings/drawing3.xml" ContentType="application/vnd.openxmlformats-officedocument.drawingml.chartshap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60" r:id="rId6"/>
    <p:sldId id="257" r:id="rId7"/>
    <p:sldId id="259" r:id="rId8"/>
    <p:sldId id="287" r:id="rId9"/>
    <p:sldId id="271" r:id="rId10"/>
    <p:sldId id="334" r:id="rId11"/>
    <p:sldId id="373" r:id="rId12"/>
    <p:sldId id="288" r:id="rId13"/>
    <p:sldId id="274" r:id="rId14"/>
    <p:sldId id="273" r:id="rId15"/>
    <p:sldId id="262" r:id="rId16"/>
    <p:sldId id="291" r:id="rId17"/>
    <p:sldId id="284" r:id="rId18"/>
    <p:sldId id="366" r:id="rId19"/>
    <p:sldId id="369" r:id="rId20"/>
    <p:sldId id="368" r:id="rId21"/>
    <p:sldId id="367" r:id="rId22"/>
    <p:sldId id="299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2" userDrawn="1">
          <p15:clr>
            <a:srgbClr val="A4A3A4"/>
          </p15:clr>
        </p15:guide>
        <p15:guide id="2" pos="3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92D050"/>
    <a:srgbClr val="A9D18E"/>
    <a:srgbClr val="00744B"/>
    <a:srgbClr val="529F84"/>
    <a:srgbClr val="3D9C8A"/>
    <a:srgbClr val="00D3C4"/>
    <a:srgbClr val="7F7F7F"/>
    <a:srgbClr val="00367A"/>
    <a:srgbClr val="4B8BD3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0" autoAdjust="0"/>
    <p:restoredTop sz="94374" autoAdjust="0"/>
  </p:normalViewPr>
  <p:slideViewPr>
    <p:cSldViewPr snapToGrid="0" showGuides="1">
      <p:cViewPr>
        <p:scale>
          <a:sx n="75" d="100"/>
          <a:sy n="75" d="100"/>
        </p:scale>
        <p:origin x="1425" y="693"/>
      </p:cViewPr>
      <p:guideLst>
        <p:guide orient="horz" pos="2362"/>
        <p:guide pos="3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84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../embeddings/oleObject3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0.0880078070861339"/>
          <c:w val="0.538659325787402"/>
          <c:h val="0.8079889389770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/>
          <a:ea typeface="微软雅黑" panose="020B0503020204020204" pitchFamily="34" charset="-122"/>
          <a:sym typeface="Arial" panose="020B0604020202020204"/>
        </a:defRPr>
      </a:pPr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4938946294676"/>
          <c:y val="0.073890322178767"/>
          <c:w val="0.538659325787402"/>
          <c:h val="0.8079889389770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explosion val="0"/>
          <c:dPt>
            <c:idx val="0"/>
            <c:bubble3D val="0"/>
            <c:spPr>
              <a:noFill/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explosion val="2"/>
            <c:spPr>
              <a:solidFill>
                <a:srgbClr val="92D050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2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/>
          <a:ea typeface="微软雅黑" panose="020B0503020204020204" pitchFamily="34" charset="-122"/>
          <a:sym typeface="Arial" panose="020B0604020202020204"/>
        </a:defRPr>
      </a:pPr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0.0880078070861339"/>
          <c:w val="0.538659325787402"/>
          <c:h val="0.8079889389770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3D9C8A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/>
          <a:ea typeface="微软雅黑" panose="020B0503020204020204" pitchFamily="34" charset="-122"/>
          <a:sym typeface="Arial" panose="020B0604020202020204"/>
        </a:defRPr>
      </a:pPr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0.31089</cdr:x>
      <cdr:y>0.19211</cdr:y>
    </cdr:from>
    <cdr:to>
      <cdr:x>0.65356</cdr:x>
      <cdr:y>0.79287</cdr:y>
    </cdr:to>
    <cdr:sp>
      <cdr:nvSpPr>
        <cdr:cNvPr id="2" name="椭圆 1"/>
        <cdr:cNvSpPr/>
      </cdr:nvSpPr>
      <cdr:spPr xmlns:a="http://schemas.openxmlformats.org/drawingml/2006/main">
        <a:xfrm xmlns:a="http://schemas.openxmlformats.org/drawingml/2006/main">
          <a:off x="1382713" y="487362"/>
          <a:ext cx="1524000" cy="1524000"/>
        </a:xfrm>
        <a:prstGeom xmlns:a="http://schemas.openxmlformats.org/drawingml/2006/main" prst="ellipse">
          <a:avLst/>
        </a:prstGeom>
        <a:noFill/>
        <a:ln w="25400"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Overflow="clip" vert="horz" wrap="none" lIns="45720" tIns="45720" rIns="45720" bIns="45720" anchor="t" anchorCtr="0">
          <a:normAutofit/>
        </a:bodyPr>
        <a:lstStyle/>
        <a:p>
          <a:endParaRPr lang="zh-CN"/>
        </a:p>
      </cdr:txBody>
    </cdr:sp>
  </cdr:relSizeAnchor>
  <cdr:relSizeAnchor xmlns:cdr="http://schemas.openxmlformats.org/drawingml/2006/chartDrawing">
    <cdr:from>
      <cdr:x>0.25128</cdr:x>
      <cdr:y>0.08573</cdr:y>
    </cdr:from>
    <cdr:to>
      <cdr:x>0.71459</cdr:x>
      <cdr:y>0.89987</cdr:y>
    </cdr:to>
    <cdr:sp>
      <cdr:nvSpPr>
        <cdr:cNvPr id="3" name="椭圆 2"/>
        <cdr:cNvSpPr/>
      </cdr:nvSpPr>
      <cdr:spPr xmlns:a="http://schemas.openxmlformats.org/drawingml/2006/main">
        <a:xfrm xmlns:a="http://schemas.openxmlformats.org/drawingml/2006/main">
          <a:off x="1117600" y="217487"/>
          <a:ext cx="2060574" cy="2065337"/>
        </a:xfrm>
        <a:prstGeom xmlns:a="http://schemas.openxmlformats.org/drawingml/2006/main" prst="ellipse">
          <a:avLst/>
        </a:prstGeom>
        <a:noFill/>
        <a:ln w="25400">
          <a:gradFill flip="none" rotWithShape="1">
            <a:gsLst>
              <a:gs pos="100000">
                <a:schemeClr val="bg1"/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="horz" wrap="none" lIns="45720" tIns="45720" rIns="45720" bIns="45720" anchor="t" anchorCtr="0">
          <a:normAutofit/>
        </a:bodyPr>
        <a:lstStyle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>
          <a:endParaRPr lang="zh-CN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0.31089</cdr:x>
      <cdr:y>0.19211</cdr:y>
    </cdr:from>
    <cdr:to>
      <cdr:x>0.65356</cdr:x>
      <cdr:y>0.79287</cdr:y>
    </cdr:to>
    <cdr:sp>
      <cdr:nvSpPr>
        <cdr:cNvPr id="2" name="椭圆 1"/>
        <cdr:cNvSpPr/>
      </cdr:nvSpPr>
      <cdr:spPr xmlns:a="http://schemas.openxmlformats.org/drawingml/2006/main">
        <a:xfrm xmlns:a="http://schemas.openxmlformats.org/drawingml/2006/main">
          <a:off x="1382713" y="487362"/>
          <a:ext cx="1524000" cy="1524000"/>
        </a:xfrm>
        <a:prstGeom xmlns:a="http://schemas.openxmlformats.org/drawingml/2006/main" prst="ellipse">
          <a:avLst/>
        </a:prstGeom>
        <a:noFill/>
        <a:ln w="25400"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Overflow="clip" vert="horz" wrap="none" lIns="45720" tIns="45720" rIns="45720" bIns="45720" anchor="t" anchorCtr="0">
          <a:normAutofit/>
        </a:bodyPr>
        <a:lstStyle/>
        <a:p>
          <a:endParaRPr lang="zh-CN"/>
        </a:p>
      </cdr:txBody>
    </cdr:sp>
  </cdr:relSizeAnchor>
  <cdr:relSizeAnchor xmlns:cdr="http://schemas.openxmlformats.org/drawingml/2006/chartDrawing">
    <cdr:from>
      <cdr:x>0.25128</cdr:x>
      <cdr:y>0.08573</cdr:y>
    </cdr:from>
    <cdr:to>
      <cdr:x>0.71459</cdr:x>
      <cdr:y>0.89987</cdr:y>
    </cdr:to>
    <cdr:sp>
      <cdr:nvSpPr>
        <cdr:cNvPr id="3" name="椭圆 2"/>
        <cdr:cNvSpPr/>
      </cdr:nvSpPr>
      <cdr:spPr xmlns:a="http://schemas.openxmlformats.org/drawingml/2006/main">
        <a:xfrm xmlns:a="http://schemas.openxmlformats.org/drawingml/2006/main">
          <a:off x="1117600" y="217487"/>
          <a:ext cx="2060574" cy="2065337"/>
        </a:xfrm>
        <a:prstGeom xmlns:a="http://schemas.openxmlformats.org/drawingml/2006/main" prst="ellipse">
          <a:avLst/>
        </a:prstGeom>
        <a:noFill/>
        <a:ln w="25400">
          <a:gradFill flip="none" rotWithShape="1">
            <a:gsLst>
              <a:gs pos="100000">
                <a:schemeClr val="bg1"/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="horz" wrap="none" lIns="45720" tIns="45720" rIns="45720" bIns="45720" anchor="t" anchorCtr="0">
          <a:normAutofit/>
        </a:bodyPr>
        <a:lstStyle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>
          <a:endParaRPr lang="zh-CN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0.31089</cdr:x>
      <cdr:y>0.19211</cdr:y>
    </cdr:from>
    <cdr:to>
      <cdr:x>0.65356</cdr:x>
      <cdr:y>0.79287</cdr:y>
    </cdr:to>
    <cdr:sp>
      <cdr:nvSpPr>
        <cdr:cNvPr id="2" name="椭圆 1"/>
        <cdr:cNvSpPr/>
      </cdr:nvSpPr>
      <cdr:spPr xmlns:a="http://schemas.openxmlformats.org/drawingml/2006/main">
        <a:xfrm xmlns:a="http://schemas.openxmlformats.org/drawingml/2006/main">
          <a:off x="1382713" y="487362"/>
          <a:ext cx="1524000" cy="1524000"/>
        </a:xfrm>
        <a:prstGeom xmlns:a="http://schemas.openxmlformats.org/drawingml/2006/main" prst="ellipse">
          <a:avLst/>
        </a:prstGeom>
        <a:noFill/>
        <a:ln w="25400"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Overflow="clip" vert="horz" wrap="none" lIns="45720" tIns="45720" rIns="45720" bIns="45720" anchor="t" anchorCtr="0">
          <a:normAutofit/>
        </a:bodyPr>
        <a:lstStyle/>
        <a:p>
          <a:endParaRPr lang="zh-CN"/>
        </a:p>
      </cdr:txBody>
    </cdr:sp>
  </cdr:relSizeAnchor>
  <cdr:relSizeAnchor xmlns:cdr="http://schemas.openxmlformats.org/drawingml/2006/chartDrawing">
    <cdr:from>
      <cdr:x>0.25128</cdr:x>
      <cdr:y>0.08573</cdr:y>
    </cdr:from>
    <cdr:to>
      <cdr:x>0.71459</cdr:x>
      <cdr:y>0.89987</cdr:y>
    </cdr:to>
    <cdr:sp>
      <cdr:nvSpPr>
        <cdr:cNvPr id="3" name="椭圆 2"/>
        <cdr:cNvSpPr/>
      </cdr:nvSpPr>
      <cdr:spPr xmlns:a="http://schemas.openxmlformats.org/drawingml/2006/main">
        <a:xfrm xmlns:a="http://schemas.openxmlformats.org/drawingml/2006/main">
          <a:off x="1117600" y="217487"/>
          <a:ext cx="2060574" cy="2065337"/>
        </a:xfrm>
        <a:prstGeom xmlns:a="http://schemas.openxmlformats.org/drawingml/2006/main" prst="ellipse">
          <a:avLst/>
        </a:prstGeom>
        <a:noFill/>
        <a:ln w="25400">
          <a:gradFill flip="none" rotWithShape="1">
            <a:gsLst>
              <a:gs pos="100000">
                <a:schemeClr val="bg1"/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 xmlns:a="http://schemas.openxmlformats.org/drawingml/2006/main">
        <a:bodyPr vert="horz" wrap="none" lIns="45720" tIns="45720" rIns="45720" bIns="45720" anchor="t" anchorCtr="0">
          <a:normAutofit/>
        </a:bodyPr>
        <a:lstStyle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>
          <a:endParaRPr lang="zh-CN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45970-D82A-4D3E-BE7C-2AACA99294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C8E42-68C6-4ADC-B71E-5C6C2199241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 userDrawn="1"/>
        </p:nvSpPr>
        <p:spPr>
          <a:xfrm>
            <a:off x="455601" y="866961"/>
            <a:ext cx="11280799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 flipH="1">
            <a:off x="1097611" y="403275"/>
            <a:ext cx="366369" cy="366369"/>
          </a:xfrm>
          <a:prstGeom prst="ellipse">
            <a:avLst/>
          </a:prstGeom>
          <a:solidFill>
            <a:srgbClr val="529F8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 userDrawn="1"/>
        </p:nvGrpSpPr>
        <p:grpSpPr>
          <a:xfrm flipH="1">
            <a:off x="247584" y="237305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 userDrawn="1"/>
        </p:nvGrpSpPr>
        <p:grpSpPr>
          <a:xfrm flipH="1">
            <a:off x="-295210" y="518274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椭圆 28"/>
          <p:cNvSpPr/>
          <p:nvPr userDrawn="1"/>
        </p:nvSpPr>
        <p:spPr>
          <a:xfrm flipH="1">
            <a:off x="-111720" y="87880"/>
            <a:ext cx="366369" cy="366369"/>
          </a:xfrm>
          <a:prstGeom prst="ellipse">
            <a:avLst/>
          </a:prstGeom>
          <a:solidFill>
            <a:srgbClr val="529F8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A17D8-272B-403B-AA2B-A5B1A8632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3EF0-4F70-4B5F-B6EE-0C480EA2F47F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17.png"/><Relationship Id="rId2" Type="http://schemas.openxmlformats.org/officeDocument/2006/relationships/tags" Target="../tags/tag64.xml"/><Relationship Id="rId17" Type="http://schemas.openxmlformats.org/officeDocument/2006/relationships/notesSlide" Target="../notesSlides/notesSlide10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15.jpeg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23.png"/><Relationship Id="rId2" Type="http://schemas.openxmlformats.org/officeDocument/2006/relationships/tags" Target="../tags/tag78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7" Type="http://schemas.openxmlformats.org/officeDocument/2006/relationships/notesSlide" Target="../notesSlides/notesSlide3.xml"/><Relationship Id="rId36" Type="http://schemas.openxmlformats.org/officeDocument/2006/relationships/slideLayout" Target="../slideLayouts/slideLayout8.xml"/><Relationship Id="rId35" Type="http://schemas.openxmlformats.org/officeDocument/2006/relationships/tags" Target="../tags/tag37.xml"/><Relationship Id="rId34" Type="http://schemas.openxmlformats.org/officeDocument/2006/relationships/tags" Target="../tags/tag36.xml"/><Relationship Id="rId33" Type="http://schemas.openxmlformats.org/officeDocument/2006/relationships/tags" Target="../tags/tag35.xml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5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0" Type="http://schemas.openxmlformats.org/officeDocument/2006/relationships/notesSlide" Target="../notesSlides/notesSlide5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jpeg"/><Relationship Id="rId2" Type="http://schemas.openxmlformats.org/officeDocument/2006/relationships/tags" Target="../tags/tag40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7" Type="http://schemas.openxmlformats.org/officeDocument/2006/relationships/notesSlide" Target="../notesSlides/notesSlide8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35"/>
          <p:cNvSpPr txBox="1"/>
          <p:nvPr/>
        </p:nvSpPr>
        <p:spPr>
          <a:xfrm>
            <a:off x="7151084" y="550180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5F5F5F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汇报人：</a:t>
            </a:r>
            <a:r>
              <a:rPr lang="zh-CN" sz="2400" b="1" dirty="0">
                <a:solidFill>
                  <a:srgbClr val="5F5F5F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蒋双全</a:t>
            </a:r>
            <a:endParaRPr lang="zh-CN" sz="2400" b="1" dirty="0">
              <a:solidFill>
                <a:srgbClr val="5F5F5F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55795" y="2371090"/>
            <a:ext cx="6366510" cy="1223010"/>
            <a:chOff x="7017" y="3734"/>
            <a:chExt cx="10026" cy="1926"/>
          </a:xfrm>
        </p:grpSpPr>
        <p:sp>
          <p:nvSpPr>
            <p:cNvPr id="47" name="圆角矩形 46"/>
            <p:cNvSpPr/>
            <p:nvPr/>
          </p:nvSpPr>
          <p:spPr>
            <a:xfrm>
              <a:off x="7633" y="3803"/>
              <a:ext cx="9410" cy="1857"/>
            </a:xfrm>
            <a:prstGeom prst="roundRect">
              <a:avLst>
                <a:gd name="adj" fmla="val 422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017" y="3734"/>
              <a:ext cx="1897" cy="1927"/>
              <a:chOff x="899592" y="2377261"/>
              <a:chExt cx="720079" cy="57461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圆角矩形 49"/>
              <p:cNvSpPr/>
              <p:nvPr/>
            </p:nvSpPr>
            <p:spPr>
              <a:xfrm>
                <a:off x="899592" y="2377261"/>
                <a:ext cx="720079" cy="574619"/>
              </a:xfrm>
              <a:prstGeom prst="roundRect">
                <a:avLst>
                  <a:gd name="adj" fmla="val 34987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931493" y="2397812"/>
                <a:ext cx="656276" cy="533516"/>
              </a:xfrm>
              <a:prstGeom prst="roundRect">
                <a:avLst>
                  <a:gd name="adj" fmla="val 38578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9603" y="3906"/>
              <a:ext cx="5718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5400" b="1" dirty="0">
                  <a:solidFill>
                    <a:srgbClr val="00744B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哺乳动物</a:t>
              </a:r>
              <a:endParaRPr lang="zh-CN" altLang="en-US" sz="5400" b="1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6790768" y="5421424"/>
            <a:ext cx="4007515" cy="0"/>
          </a:xfrm>
          <a:prstGeom prst="line">
            <a:avLst/>
          </a:prstGeom>
          <a:ln w="50800"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6732348" y="6042222"/>
            <a:ext cx="4007515" cy="0"/>
          </a:xfrm>
          <a:prstGeom prst="line">
            <a:avLst/>
          </a:prstGeom>
          <a:ln w="50800"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51000">
                  <a:schemeClr val="bg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915" y="3911600"/>
            <a:ext cx="1260475" cy="302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17500" y="1299845"/>
            <a:ext cx="3851910" cy="3735705"/>
            <a:chOff x="1648" y="2376"/>
            <a:chExt cx="6771" cy="6339"/>
          </a:xfrm>
        </p:grpSpPr>
        <p:grpSp>
          <p:nvGrpSpPr>
            <p:cNvPr id="14" name="组合 13"/>
            <p:cNvGrpSpPr/>
            <p:nvPr/>
          </p:nvGrpSpPr>
          <p:grpSpPr>
            <a:xfrm>
              <a:off x="2578" y="3080"/>
              <a:ext cx="2051" cy="2051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同心圆 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17" name="椭圆 16"/>
            <p:cNvSpPr/>
            <p:nvPr/>
          </p:nvSpPr>
          <p:spPr>
            <a:xfrm>
              <a:off x="2520" y="5943"/>
              <a:ext cx="1527" cy="1527"/>
            </a:xfrm>
            <a:prstGeom prst="ellipse">
              <a:avLst/>
            </a:prstGeom>
            <a:solidFill>
              <a:srgbClr val="00744B"/>
            </a:solidFill>
            <a:ln>
              <a:noFill/>
            </a:ln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724" y="5943"/>
              <a:ext cx="577" cy="577"/>
            </a:xfrm>
            <a:prstGeom prst="ellipse">
              <a:avLst/>
            </a:prstGeom>
            <a:solidFill>
              <a:srgbClr val="00744B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375" y="4240"/>
              <a:ext cx="1310" cy="1310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226" y="8255"/>
              <a:ext cx="461" cy="461"/>
              <a:chOff x="304800" y="673100"/>
              <a:chExt cx="4000500" cy="4000500"/>
            </a:xfrm>
            <a:effectLst>
              <a:outerShdw blurRad="381000" dist="152400" dir="8100000" algn="tr" rotWithShape="0">
                <a:prstClr val="black">
                  <a:alpha val="70000"/>
                </a:prstClr>
              </a:outerShdw>
            </a:effectLst>
          </p:grpSpPr>
          <p:sp>
            <p:nvSpPr>
              <p:cNvPr id="23" name="同心圆 2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648" y="4945"/>
              <a:ext cx="605" cy="605"/>
              <a:chOff x="304800" y="673100"/>
              <a:chExt cx="4000500" cy="4000500"/>
            </a:xfrm>
            <a:effectLst>
              <a:outerShdw blurRad="381000" dist="152400" dir="8100000" algn="tr" rotWithShape="0">
                <a:prstClr val="black">
                  <a:alpha val="70000"/>
                </a:prstClr>
              </a:outerShdw>
            </a:effectLst>
          </p:grpSpPr>
          <p:sp>
            <p:nvSpPr>
              <p:cNvPr id="26" name="同心圆 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79425" y="847725"/>
                <a:ext cx="3651250" cy="3651250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7671" y="4758"/>
              <a:ext cx="577" cy="577"/>
            </a:xfrm>
            <a:prstGeom prst="ellipse">
              <a:avLst/>
            </a:prstGeom>
            <a:solidFill>
              <a:srgbClr val="00744B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8131" y="8308"/>
              <a:ext cx="288" cy="288"/>
            </a:xfrm>
            <a:prstGeom prst="ellipse">
              <a:avLst/>
            </a:prstGeom>
            <a:solidFill>
              <a:srgbClr val="00744B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681" y="6482"/>
              <a:ext cx="1340" cy="1340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3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33" name="椭圆 32"/>
            <p:cNvSpPr/>
            <p:nvPr/>
          </p:nvSpPr>
          <p:spPr>
            <a:xfrm>
              <a:off x="4130" y="2376"/>
              <a:ext cx="577" cy="577"/>
            </a:xfrm>
            <a:prstGeom prst="ellipse">
              <a:avLst/>
            </a:prstGeom>
            <a:solidFill>
              <a:srgbClr val="00744B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3047" y="3092"/>
              <a:ext cx="4113" cy="411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9" name="同心圆 8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标题 8"/>
          <p:cNvSpPr txBox="1"/>
          <p:nvPr/>
        </p:nvSpPr>
        <p:spPr>
          <a:xfrm>
            <a:off x="1445260" y="365760"/>
            <a:ext cx="3380740" cy="475615"/>
          </a:xfrm>
          <a:prstGeom prst="rect">
            <a:avLst/>
          </a:prstGeom>
        </p:spPr>
        <p:txBody>
          <a:bodyPr/>
          <a:lstStyle/>
          <a:p>
            <a:pPr marL="0" marR="0" lvl="0" indent="0" defTabSz="11106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哺乳动物牙齿的分化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09105" y="2907665"/>
            <a:ext cx="4584700" cy="2059940"/>
          </a:xfrm>
          <a:prstGeom prst="rect">
            <a:avLst/>
          </a:prstGeom>
        </p:spPr>
        <p:txBody>
          <a:bodyPr wrap="square" lIns="121917" tIns="60958" rIns="121917" bIns="60958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/>
            </a:lvl1pPr>
          </a:lstStyle>
          <a:p>
            <a:pPr>
              <a:lnSpc>
                <a:spcPct val="150000"/>
              </a:lnSpc>
            </a:pPr>
            <a:r>
              <a:rPr lang="zh-CN" altLang="en-US" sz="2800">
                <a:solidFill>
                  <a:srgbClr val="C00000"/>
                </a:solidFill>
              </a:rPr>
              <a:t>牙齿的分化既提高了哺乳动物摄取食物的能力，又增强了对食物的消化能力。</a:t>
            </a:r>
            <a:endParaRPr lang="zh-CN" altLang="en-US" sz="2800">
              <a:solidFill>
                <a:srgbClr val="C0000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4525" y="1531620"/>
            <a:ext cx="5619750" cy="4071620"/>
            <a:chOff x="8622" y="3017"/>
            <a:chExt cx="8850" cy="6412"/>
          </a:xfrm>
        </p:grpSpPr>
        <p:pic>
          <p:nvPicPr>
            <p:cNvPr id="2050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844" y="3194"/>
              <a:ext cx="8570" cy="5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>
              <p:custDataLst>
                <p:tags r:id="rId4"/>
              </p:custDataLst>
            </p:nvPr>
          </p:nvSpPr>
          <p:spPr>
            <a:xfrm>
              <a:off x="8982" y="3271"/>
              <a:ext cx="2252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①</a:t>
              </a:r>
              <a:endParaRPr lang="zh-CN" altLang="en-US" sz="2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>
              <p:custDataLst>
                <p:tags r:id="rId5"/>
              </p:custDataLst>
            </p:nvPr>
          </p:nvSpPr>
          <p:spPr>
            <a:xfrm>
              <a:off x="13360" y="3251"/>
              <a:ext cx="2252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①</a:t>
              </a:r>
              <a:endParaRPr lang="zh-CN" altLang="en-US" sz="2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TextBox 7"/>
            <p:cNvSpPr txBox="1"/>
            <p:nvPr>
              <p:custDataLst>
                <p:tags r:id="rId6"/>
              </p:custDataLst>
            </p:nvPr>
          </p:nvSpPr>
          <p:spPr>
            <a:xfrm>
              <a:off x="11414" y="7749"/>
              <a:ext cx="2252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②</a:t>
              </a:r>
              <a:endParaRPr lang="zh-CN" altLang="en-US" sz="2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>
              <p:custDataLst>
                <p:tags r:id="rId7"/>
              </p:custDataLst>
            </p:nvPr>
          </p:nvSpPr>
          <p:spPr>
            <a:xfrm>
              <a:off x="14628" y="5586"/>
              <a:ext cx="2252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③</a:t>
              </a:r>
              <a:endParaRPr lang="zh-CN" altLang="en-US" sz="22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8"/>
              </p:custDataLst>
            </p:nvPr>
          </p:nvSpPr>
          <p:spPr>
            <a:xfrm>
              <a:off x="8622" y="3037"/>
              <a:ext cx="1524" cy="87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21917" tIns="60958" rIns="121917" bIns="60958">
              <a:spAutoFit/>
            </a:bodyPr>
            <a:lstStyle/>
            <a:p>
              <a:pPr algn="ctr"/>
              <a:r>
                <a:rPr lang="zh-CN" altLang="en-US" sz="2800" b="1">
                  <a:latin typeface="宋体" panose="02010600030101010101" pitchFamily="2" charset="-122"/>
                  <a:ea typeface="宋体" panose="02010600030101010101" pitchFamily="2" charset="-122"/>
                </a:rPr>
                <a:t>门齿</a:t>
              </a:r>
              <a:endParaRPr lang="zh-CN" altLang="en-US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11115" y="7570"/>
              <a:ext cx="1524" cy="87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21917" tIns="60958" rIns="121917" bIns="60958">
              <a:spAutoFit/>
            </a:bodyPr>
            <a:lstStyle/>
            <a:p>
              <a:pPr algn="ctr"/>
              <a:r>
                <a:rPr lang="zh-CN" altLang="en-US" sz="2800" b="1">
                  <a:latin typeface="宋体" panose="02010600030101010101" pitchFamily="2" charset="-122"/>
                  <a:ea typeface="宋体" panose="02010600030101010101" pitchFamily="2" charset="-122"/>
                </a:rPr>
                <a:t>臼齿</a:t>
              </a:r>
              <a:endParaRPr lang="zh-CN" altLang="en-US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10"/>
              </p:custDataLst>
            </p:nvPr>
          </p:nvSpPr>
          <p:spPr>
            <a:xfrm>
              <a:off x="12858" y="3017"/>
              <a:ext cx="1524" cy="87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21917" tIns="60958" rIns="121917" bIns="60958">
              <a:spAutoFit/>
            </a:bodyPr>
            <a:lstStyle/>
            <a:p>
              <a:pPr algn="ctr"/>
              <a:r>
                <a:rPr lang="zh-CN" altLang="en-US" sz="2800" b="1">
                  <a:latin typeface="宋体" panose="02010600030101010101" pitchFamily="2" charset="-122"/>
                  <a:ea typeface="宋体" panose="02010600030101010101" pitchFamily="2" charset="-122"/>
                </a:rPr>
                <a:t>门齿</a:t>
              </a:r>
              <a:endParaRPr lang="zh-CN" altLang="en-US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1"/>
              </p:custDataLst>
            </p:nvPr>
          </p:nvSpPr>
          <p:spPr>
            <a:xfrm>
              <a:off x="15948" y="3052"/>
              <a:ext cx="1524" cy="87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21917" tIns="60958" rIns="121917" bIns="60958">
              <a:spAutoFit/>
            </a:bodyPr>
            <a:lstStyle/>
            <a:p>
              <a:pPr algn="ctr"/>
              <a:r>
                <a:rPr lang="zh-CN" altLang="en-US" sz="2800" b="1">
                  <a:latin typeface="宋体" panose="02010600030101010101" pitchFamily="2" charset="-122"/>
                  <a:ea typeface="宋体" panose="02010600030101010101" pitchFamily="2" charset="-122"/>
                </a:rPr>
                <a:t>臼齿</a:t>
              </a:r>
              <a:endParaRPr lang="zh-CN" altLang="en-US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2"/>
              </p:custDataLst>
            </p:nvPr>
          </p:nvSpPr>
          <p:spPr>
            <a:xfrm>
              <a:off x="14486" y="5586"/>
              <a:ext cx="1524" cy="87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21917" tIns="60958" rIns="121917" bIns="60958">
              <a:spAutoFit/>
            </a:bodyPr>
            <a:lstStyle/>
            <a:p>
              <a:pPr algn="ctr"/>
              <a:r>
                <a:rPr lang="zh-CN" altLang="en-US" sz="2800" b="1">
                  <a:latin typeface="宋体" panose="02010600030101010101" pitchFamily="2" charset="-122"/>
                  <a:ea typeface="宋体" panose="02010600030101010101" pitchFamily="2" charset="-122"/>
                </a:rPr>
                <a:t>犬齿</a:t>
              </a:r>
              <a:endParaRPr lang="zh-CN" altLang="en-US" sz="2800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3"/>
              </p:custDataLst>
            </p:nvPr>
          </p:nvSpPr>
          <p:spPr>
            <a:xfrm>
              <a:off x="9946" y="8513"/>
              <a:ext cx="2660" cy="872"/>
            </a:xfrm>
            <a:prstGeom prst="rect">
              <a:avLst/>
            </a:prstGeom>
            <a:solidFill>
              <a:srgbClr val="229B6E"/>
            </a:solidFill>
          </p:spPr>
          <p:txBody>
            <a:bodyPr wrap="none" lIns="121917" tIns="60958" rIns="121917" bIns="60958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兔的牙齿</a:t>
              </a:r>
              <a:endPara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14"/>
              </p:custDataLst>
            </p:nvPr>
          </p:nvSpPr>
          <p:spPr>
            <a:xfrm>
              <a:off x="14337" y="8557"/>
              <a:ext cx="2660" cy="872"/>
            </a:xfrm>
            <a:prstGeom prst="rect">
              <a:avLst/>
            </a:prstGeom>
            <a:solidFill>
              <a:srgbClr val="229B6E"/>
            </a:solidFill>
          </p:spPr>
          <p:txBody>
            <a:bodyPr wrap="none" lIns="121917" tIns="60958" rIns="121917" bIns="60958">
              <a:spAutoFit/>
            </a:bodyPr>
            <a:lstStyle/>
            <a:p>
              <a:pPr algn="ctr"/>
              <a:r>
                <a:rPr lang="zh-CN" altLang="en-US" sz="28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狼的牙齿</a:t>
              </a:r>
              <a:endPara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5"/>
            </p:custDataLst>
          </p:nvPr>
        </p:nvSpPr>
        <p:spPr>
          <a:xfrm>
            <a:off x="6883400" y="1553845"/>
            <a:ext cx="4810125" cy="124015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p>
            <a:pPr>
              <a:lnSpc>
                <a:spcPct val="130000"/>
              </a:lnSpc>
            </a:pPr>
            <a:r>
              <a:rPr lang="zh-CN" altLang="en-US" sz="2800" b="1"/>
              <a:t>牙齿的分化对摄食和消化有什么意义？</a:t>
            </a:r>
            <a:endParaRPr lang="zh-CN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8"/>
          <p:cNvSpPr txBox="1"/>
          <p:nvPr/>
        </p:nvSpPr>
        <p:spPr>
          <a:xfrm>
            <a:off x="1445260" y="365760"/>
            <a:ext cx="3306445" cy="475615"/>
          </a:xfrm>
          <a:prstGeom prst="rect">
            <a:avLst/>
          </a:prstGeom>
        </p:spPr>
        <p:txBody>
          <a:bodyPr/>
          <a:lstStyle/>
          <a:p>
            <a:pPr marL="0" marR="0" lvl="0" indent="0" defTabSz="11106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高度发达的神经系统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5260" y="1022985"/>
            <a:ext cx="8874125" cy="5084445"/>
            <a:chOff x="2276" y="1783"/>
            <a:chExt cx="12721" cy="7029"/>
          </a:xfrm>
        </p:grpSpPr>
        <p:pic>
          <p:nvPicPr>
            <p:cNvPr id="12289" name="Picture 2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300000" flipH="1">
              <a:off x="3337" y="3369"/>
              <a:ext cx="5527" cy="3053"/>
            </a:xfrm>
            <a:prstGeom prst="rect">
              <a:avLst/>
            </a:prstGeom>
            <a:noFill/>
            <a:ln>
              <a:noFill/>
              <a:miter lim="800000"/>
              <a:headEnd/>
              <a:tailEnd/>
            </a:ln>
          </p:spPr>
        </p:pic>
        <p:sp>
          <p:nvSpPr>
            <p:cNvPr id="12290" name="Rectangle 3"/>
            <p:cNvSpPr>
              <a:spLocks noGrp="1"/>
            </p:cNvSpPr>
            <p:nvPr/>
          </p:nvSpPr>
          <p:spPr>
            <a:xfrm>
              <a:off x="2276" y="7228"/>
              <a:ext cx="2421" cy="850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68591" tIns="34295" rIns="68591" bIns="34295" anchor="t" anchorCtr="0"/>
            <a:lstStyle>
              <a:lvl1pPr marL="0" indent="0" algn="ctr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3300">
                  <a:solidFill>
                    <a:schemeClr val="tx2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j-cs"/>
                </a:defRPr>
              </a:lvl1pPr>
            </a:lstStyle>
            <a:p>
              <a:pPr lvl="0" eaLnBrk="1" hangingPunct="1">
                <a:lnSpc>
                  <a:spcPct val="150000"/>
                </a:lnSpc>
                <a:buClr>
                  <a:schemeClr val="accent1"/>
                </a:buClr>
                <a:buSzPct val="50000"/>
                <a:buNone/>
              </a:pPr>
              <a:r>
                <a:rPr lang="zh-CN" altLang="en-US" sz="2400" b="1">
                  <a:solidFill>
                    <a:srgbClr val="FF0000"/>
                  </a:solidFill>
                </a:rPr>
                <a:t>神经系统</a:t>
              </a:r>
              <a:endParaRPr lang="zh-CN" altLang="en-US" sz="2400" b="1">
                <a:solidFill>
                  <a:srgbClr val="FF0000"/>
                </a:solidFill>
              </a:endParaRPr>
            </a:p>
          </p:txBody>
        </p:sp>
        <p:grpSp>
          <p:nvGrpSpPr>
            <p:cNvPr id="12291" name="Group 7"/>
            <p:cNvGrpSpPr/>
            <p:nvPr/>
          </p:nvGrpSpPr>
          <p:grpSpPr>
            <a:xfrm>
              <a:off x="9397" y="3466"/>
              <a:ext cx="2302" cy="2902"/>
              <a:chOff x="3515" y="482"/>
              <a:chExt cx="1179" cy="1451"/>
            </a:xfrm>
          </p:grpSpPr>
          <p:sp>
            <p:nvSpPr>
              <p:cNvPr id="12292" name="AutoShape 8"/>
              <p:cNvSpPr/>
              <p:nvPr/>
            </p:nvSpPr>
            <p:spPr>
              <a:xfrm>
                <a:off x="3515" y="482"/>
                <a:ext cx="1179" cy="1451"/>
              </a:xfrm>
              <a:prstGeom prst="wedgeEllipseCallout">
                <a:avLst>
                  <a:gd name="adj1" fmla="val -98894"/>
                  <a:gd name="adj2" fmla="val -5204"/>
                </a:avLst>
              </a:prstGeom>
              <a:solidFill>
                <a:srgbClr val="869D59"/>
              </a:solidFill>
              <a:ln>
                <a:noFill/>
                <a:miter lim="800000"/>
              </a:ln>
            </p:spPr>
            <p:txBody>
              <a:bodyPr anchor="t" anchorCtr="0"/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</a:lstStyle>
              <a:p>
                <a:pPr lvl="0" algn="ctr"/>
                <a:endParaRPr lang="zh-CN" altLang="zh-CN"/>
              </a:p>
            </p:txBody>
          </p:sp>
          <p:pic>
            <p:nvPicPr>
              <p:cNvPr id="12293" name="Picture 9" descr="兔（脑）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9" y="618"/>
                <a:ext cx="672" cy="1179"/>
              </a:xfrm>
              <a:prstGeom prst="rect">
                <a:avLst/>
              </a:prstGeom>
              <a:noFill/>
              <a:ln>
                <a:noFill/>
                <a:miter lim="800000"/>
                <a:headEnd/>
                <a:tailEnd/>
              </a:ln>
            </p:spPr>
          </p:pic>
        </p:grpSp>
        <p:sp>
          <p:nvSpPr>
            <p:cNvPr id="12294" name="AutoShape 11"/>
            <p:cNvSpPr/>
            <p:nvPr/>
          </p:nvSpPr>
          <p:spPr>
            <a:xfrm>
              <a:off x="4794" y="6880"/>
              <a:ext cx="370" cy="1932"/>
            </a:xfrm>
            <a:prstGeom prst="leftBrace">
              <a:avLst>
                <a:gd name="adj1" fmla="val 43685"/>
                <a:gd name="adj2" fmla="val 50000"/>
              </a:avLst>
            </a:prstGeom>
            <a:noFill/>
            <a:ln w="38100">
              <a:solidFill>
                <a:srgbClr val="869D59"/>
              </a:solidFill>
              <a:round/>
            </a:ln>
          </p:spPr>
          <p:txBody>
            <a:bodyPr wrap="none" anchor="ctr" anchorCtr="0"/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/>
              <a:endParaRPr lang="zh-CN" altLang="en-US"/>
            </a:p>
          </p:txBody>
        </p:sp>
        <p:sp>
          <p:nvSpPr>
            <p:cNvPr id="12295" name="Text Box 13"/>
            <p:cNvSpPr txBox="1"/>
            <p:nvPr/>
          </p:nvSpPr>
          <p:spPr>
            <a:xfrm>
              <a:off x="5164" y="6368"/>
              <a:ext cx="1340" cy="662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anchor="t" anchorCtr="0"/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 defTabSz="685800">
                <a:lnSpc>
                  <a:spcPct val="150000"/>
                </a:lnSpc>
              </a:pPr>
              <a:r>
                <a:rPr lang="zh-CN" altLang="en-US" sz="2700" b="1"/>
                <a:t>脑</a:t>
              </a:r>
              <a:endParaRPr lang="zh-CN" altLang="en-US" sz="2700" b="1"/>
            </a:p>
          </p:txBody>
        </p:sp>
        <p:sp>
          <p:nvSpPr>
            <p:cNvPr id="12296" name="Text Box 14"/>
            <p:cNvSpPr txBox="1"/>
            <p:nvPr/>
          </p:nvSpPr>
          <p:spPr>
            <a:xfrm>
              <a:off x="5164" y="7230"/>
              <a:ext cx="1955" cy="66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anchor="t" anchorCtr="0"/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 defTabSz="685800">
                <a:lnSpc>
                  <a:spcPct val="150000"/>
                </a:lnSpc>
              </a:pPr>
              <a:r>
                <a:rPr lang="zh-CN" altLang="en-US" sz="2700" b="1"/>
                <a:t>神经</a:t>
              </a:r>
              <a:endParaRPr lang="zh-CN" altLang="en-US" sz="2700" b="1"/>
            </a:p>
          </p:txBody>
        </p:sp>
        <p:grpSp>
          <p:nvGrpSpPr>
            <p:cNvPr id="12297" name="Group 16"/>
            <p:cNvGrpSpPr/>
            <p:nvPr/>
          </p:nvGrpSpPr>
          <p:grpSpPr>
            <a:xfrm>
              <a:off x="10872" y="4388"/>
              <a:ext cx="2540" cy="1241"/>
              <a:chOff x="4283" y="1014"/>
              <a:chExt cx="1354" cy="662"/>
            </a:xfrm>
          </p:grpSpPr>
          <p:cxnSp>
            <p:nvCxnSpPr>
              <p:cNvPr id="12298" name="Line 17"/>
              <p:cNvCxnSpPr/>
              <p:nvPr/>
            </p:nvCxnSpPr>
            <p:spPr>
              <a:xfrm>
                <a:off x="4283" y="1162"/>
                <a:ext cx="545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</p:spPr>
          </p:cxnSp>
          <p:cxnSp>
            <p:nvCxnSpPr>
              <p:cNvPr id="12299" name="Line 18"/>
              <p:cNvCxnSpPr/>
              <p:nvPr/>
            </p:nvCxnSpPr>
            <p:spPr>
              <a:xfrm>
                <a:off x="4283" y="1548"/>
                <a:ext cx="545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</p:spPr>
          </p:cxnSp>
          <p:sp>
            <p:nvSpPr>
              <p:cNvPr id="12300" name="Text Box 19"/>
              <p:cNvSpPr txBox="1"/>
              <p:nvPr/>
            </p:nvSpPr>
            <p:spPr>
              <a:xfrm>
                <a:off x="4828" y="1014"/>
                <a:ext cx="704" cy="272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 anchor="t" anchorCtr="0">
                <a:spAutoFit/>
              </a:bodyPr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</a:lstStyle>
              <a:p>
                <a:pPr lvl="0">
                  <a:spcBef>
                    <a:spcPct val="50000"/>
                  </a:spcBef>
                </a:pPr>
                <a:r>
                  <a:rPr lang="zh-CN" altLang="en-US">
                    <a:solidFill>
                      <a:srgbClr val="FF0000"/>
                    </a:solidFill>
                    <a:latin typeface="黑体" panose="02010609060101010101" charset="-122"/>
                    <a:ea typeface="黑体" panose="02010609060101010101" charset="-122"/>
                  </a:rPr>
                  <a:t>大脑</a:t>
                </a:r>
                <a:endParaRPr lang="zh-CN" altLang="en-US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sp>
            <p:nvSpPr>
              <p:cNvPr id="12301" name="Text Box 20"/>
              <p:cNvSpPr txBox="1"/>
              <p:nvPr/>
            </p:nvSpPr>
            <p:spPr>
              <a:xfrm>
                <a:off x="4828" y="1404"/>
                <a:ext cx="809" cy="272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 anchor="t" anchorCtr="0">
                <a:spAutoFit/>
              </a:bodyPr>
              <a:lstStyle>
                <a:defPPr>
                  <a:defRPr lang="zh-CN"/>
                </a:defPPr>
                <a:lvl1pPr marL="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4572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9144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716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828800" indent="0" algn="l" defTabSz="914400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lang="zh-CN" altLang="en-US" sz="1800" b="0" i="0" u="none" baseline="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</a:lstStyle>
              <a:p>
                <a:pPr lvl="0">
                  <a:spcBef>
                    <a:spcPct val="50000"/>
                  </a:spcBef>
                </a:pPr>
                <a:r>
                  <a:rPr lang="zh-CN" altLang="en-US" b="1">
                    <a:solidFill>
                      <a:srgbClr val="FF0000"/>
                    </a:solidFill>
                  </a:rPr>
                  <a:t>小脑</a:t>
                </a:r>
                <a:endParaRPr lang="zh-CN" altLang="en-US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302" name="Text Box 25"/>
            <p:cNvSpPr txBox="1"/>
            <p:nvPr/>
          </p:nvSpPr>
          <p:spPr>
            <a:xfrm>
              <a:off x="5164" y="7970"/>
              <a:ext cx="1955" cy="663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anchor="t" anchorCtr="0"/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 defTabSz="685800">
                <a:lnSpc>
                  <a:spcPct val="150000"/>
                </a:lnSpc>
              </a:pPr>
              <a:r>
                <a:rPr lang="zh-CN" altLang="en-US" sz="2700" b="1"/>
                <a:t>脊髓</a:t>
              </a:r>
              <a:endParaRPr lang="zh-CN" altLang="en-US" sz="2700" b="1"/>
            </a:p>
          </p:txBody>
        </p:sp>
        <p:sp>
          <p:nvSpPr>
            <p:cNvPr id="12303" name="Rectangle 26"/>
            <p:cNvSpPr/>
            <p:nvPr/>
          </p:nvSpPr>
          <p:spPr>
            <a:xfrm>
              <a:off x="5090" y="2336"/>
              <a:ext cx="9907" cy="1875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anchor="t" anchorCtr="0"/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marL="0" lvl="0" indent="0" defTabSz="685800">
                <a:lnSpc>
                  <a:spcPct val="150000"/>
                </a:lnSpc>
                <a:buClr>
                  <a:schemeClr val="accent1"/>
                </a:buClr>
                <a:buSzPct val="50000"/>
                <a:buFont typeface="Wingdings 2" panose="05020102010507070707" pitchFamily="18" charset="2"/>
              </a:pPr>
              <a:r>
                <a:rPr lang="en-US" altLang="zh-CN" sz="21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——</a:t>
              </a:r>
              <a:r>
                <a:rPr lang="zh-CN" altLang="en-US" sz="21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灵敏感知外界环境变化，迅速做出相应的反应</a:t>
              </a:r>
              <a:endParaRPr lang="zh-CN" altLang="en-US" sz="21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304" name="Text Box 3"/>
            <p:cNvSpPr txBox="1"/>
            <p:nvPr/>
          </p:nvSpPr>
          <p:spPr>
            <a:xfrm>
              <a:off x="3507" y="1783"/>
              <a:ext cx="9520" cy="63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anchor="t" anchorCtr="0"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  <a:buFont typeface="Arial" panose="020B0604020202020204" pitchFamily="34" charset="0"/>
              </a:pPr>
              <a:r>
                <a:rPr lang="en-US" altLang="zh-CN" sz="2400" b="1">
                  <a:solidFill>
                    <a:srgbClr val="0000FF"/>
                  </a:solidFill>
                  <a:latin typeface="宋体" panose="02010600030101010101" pitchFamily="2" charset="-122"/>
                </a:rPr>
                <a:t> </a:t>
              </a:r>
              <a:r>
                <a:rPr lang="zh-CN" altLang="en-US" sz="2400" b="1">
                  <a:solidFill>
                    <a:schemeClr val="accent2">
                      <a:lumMod val="75000"/>
                    </a:schemeClr>
                  </a:solidFill>
                  <a:latin typeface="宋体" panose="02010600030101010101" pitchFamily="2" charset="-122"/>
                </a:rPr>
                <a:t>具有高度发达的神经系统</a:t>
              </a:r>
              <a:endParaRPr lang="zh-CN" altLang="en-US" sz="2400" b="1">
                <a:solidFill>
                  <a:schemeClr val="accent2">
                    <a:lumMod val="75000"/>
                  </a:schemeClr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2306" name="Text Box 3"/>
            <p:cNvSpPr txBox="1"/>
            <p:nvPr/>
          </p:nvSpPr>
          <p:spPr>
            <a:xfrm>
              <a:off x="8184" y="7143"/>
              <a:ext cx="4510" cy="1466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anchor="t" anchorCtr="0">
              <a:spAutoFit/>
            </a:bodyPr>
            <a:lstStyle>
              <a:defPPr>
                <a:defRPr lang="zh-CN"/>
              </a:defPPr>
              <a:lvl1pPr marL="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4572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9144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3716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1828800" indent="0" algn="l" defTabSz="914400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lang="zh-CN" altLang="en-US" sz="1800" b="0" i="0" u="none" baseline="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</a:lstStyle>
            <a:p>
              <a:pPr lvl="0">
                <a:spcBef>
                  <a:spcPct val="50000"/>
                </a:spcBef>
                <a:buFont typeface="Arial" panose="020B0604020202020204" pitchFamily="34" charset="0"/>
              </a:pPr>
              <a:r>
                <a:rPr lang="zh-CN" altLang="en-US" sz="2100" b="1">
                  <a:latin typeface="黑体" panose="02010609060101010101" charset="-122"/>
                  <a:ea typeface="黑体" panose="02010609060101010101" charset="-122"/>
                </a:rPr>
                <a:t>具有</a:t>
              </a:r>
              <a:r>
                <a:rPr lang="zh-CN" altLang="en-US" sz="2100" b="1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</a:rPr>
                <a:t>发达的大脑</a:t>
              </a:r>
              <a:r>
                <a:rPr lang="zh-CN" altLang="en-US" sz="2100" b="1">
                  <a:latin typeface="黑体" panose="02010609060101010101" charset="-122"/>
                  <a:ea typeface="黑体" panose="02010609060101010101" charset="-122"/>
                </a:rPr>
                <a:t>，能对不同的刺激做出不同的反应。</a:t>
              </a:r>
              <a:endParaRPr lang="zh-CN" altLang="en-US" sz="2100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197735" y="3985260"/>
            <a:ext cx="3266440" cy="2375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" name="标题 8"/>
          <p:cNvSpPr txBox="1"/>
          <p:nvPr/>
        </p:nvSpPr>
        <p:spPr>
          <a:xfrm>
            <a:off x="1445260" y="365760"/>
            <a:ext cx="3248025" cy="475615"/>
          </a:xfrm>
          <a:prstGeom prst="rect">
            <a:avLst/>
          </a:prstGeom>
        </p:spPr>
        <p:txBody>
          <a:bodyPr/>
          <a:lstStyle/>
          <a:p>
            <a:pPr marR="0" indent="0" defTabSz="111061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kern="1200" cap="none" spc="0" normalizeH="0" baseline="0" noProof="0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高度发达的神经系统</a:t>
            </a:r>
            <a:endParaRPr kumimoji="0" lang="zh-CN" altLang="en-US" sz="2400" b="1" i="0" kern="1200" cap="none" spc="0" normalizeH="0" baseline="0" noProof="0" dirty="0">
              <a:solidFill>
                <a:srgbClr val="00744B"/>
              </a:solidFill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pic>
        <p:nvPicPr>
          <p:cNvPr id="1331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8" y="2011363"/>
            <a:ext cx="3395662" cy="21431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pic>
        <p:nvPicPr>
          <p:cNvPr id="13317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155" y="2058353"/>
            <a:ext cx="3268663" cy="2146300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13321" name="AutoShape 6"/>
          <p:cNvSpPr/>
          <p:nvPr/>
        </p:nvSpPr>
        <p:spPr>
          <a:xfrm>
            <a:off x="6969760" y="4154805"/>
            <a:ext cx="4697095" cy="2433320"/>
          </a:xfrm>
          <a:prstGeom prst="cloudCallout">
            <a:avLst>
              <a:gd name="adj1" fmla="val -64935"/>
              <a:gd name="adj2" fmla="val -52755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  <a:round/>
          </a:ln>
        </p:spPr>
        <p:txBody>
          <a:bodyPr anchor="t" anchorCtr="0"/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ctr">
              <a:buFont typeface="Arial" panose="020B0604020202020204" pitchFamily="34" charset="0"/>
            </a:pPr>
            <a:endParaRPr lang="zh-CN" altLang="en-US" sz="1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24420" y="465137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sym typeface="+mn-ea"/>
              </a:rPr>
              <a:t>能够灵敏地感知外界环境的变化，对复杂多变的环境及时作出反应。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空心弧 14"/>
          <p:cNvSpPr/>
          <p:nvPr/>
        </p:nvSpPr>
        <p:spPr>
          <a:xfrm>
            <a:off x="6539288" y="2198372"/>
            <a:ext cx="5319914" cy="5319914"/>
          </a:xfrm>
          <a:prstGeom prst="blockArc">
            <a:avLst>
              <a:gd name="adj1" fmla="val 10316597"/>
              <a:gd name="adj2" fmla="val 553640"/>
              <a:gd name="adj3" fmla="val 3761"/>
            </a:avLst>
          </a:prstGeom>
          <a:solidFill>
            <a:srgbClr val="EBEBEB"/>
          </a:solidFill>
          <a:ln>
            <a:noFill/>
          </a:ln>
          <a:effectLst>
            <a:innerShdw blurRad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4" name="标题 8"/>
          <p:cNvSpPr txBox="1"/>
          <p:nvPr/>
        </p:nvSpPr>
        <p:spPr>
          <a:xfrm>
            <a:off x="1445182" y="365981"/>
            <a:ext cx="2758626" cy="475331"/>
          </a:xfrm>
          <a:prstGeom prst="rect">
            <a:avLst/>
          </a:prstGeom>
        </p:spPr>
        <p:txBody>
          <a:bodyPr/>
          <a:lstStyle/>
          <a:p>
            <a:pPr marL="0" marR="0" lvl="0" indent="0" defTabSz="11106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归纳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37853" y="286460"/>
            <a:ext cx="639950" cy="639950"/>
            <a:chOff x="1778000" y="1003300"/>
            <a:chExt cx="711200" cy="711200"/>
          </a:xfrm>
        </p:grpSpPr>
        <p:sp>
          <p:nvSpPr>
            <p:cNvPr id="12" name="椭圆 11"/>
            <p:cNvSpPr/>
            <p:nvPr>
              <p:custDataLst>
                <p:tags r:id="rId1"/>
              </p:custDataLst>
            </p:nvPr>
          </p:nvSpPr>
          <p:spPr>
            <a:xfrm>
              <a:off x="1778000" y="1003300"/>
              <a:ext cx="711200" cy="711200"/>
            </a:xfrm>
            <a:prstGeom prst="ellipse">
              <a:avLst/>
            </a:prstGeom>
            <a:solidFill>
              <a:srgbClr val="FAC03D"/>
            </a:solidFill>
            <a:ln>
              <a:solidFill>
                <a:srgbClr val="FAC0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Picture 2" descr="C:\Users\Administrator\Downloads\通知，提醒，喇叭.pn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84690" y="1122690"/>
              <a:ext cx="497820" cy="497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圆角矩形 1"/>
          <p:cNvSpPr/>
          <p:nvPr>
            <p:custDataLst>
              <p:tags r:id="rId4"/>
            </p:custDataLst>
          </p:nvPr>
        </p:nvSpPr>
        <p:spPr>
          <a:xfrm>
            <a:off x="1850377" y="2198638"/>
            <a:ext cx="3984939" cy="63520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229B6E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800" b="1">
                <a:latin typeface="思源黑体 CN Medium" panose="020B0600000000000000" pitchFamily="34" charset="-122"/>
                <a:ea typeface="思源黑体 CN Medium" panose="020B0600000000000000" pitchFamily="34" charset="-122"/>
                <a:cs typeface="宋体" panose="02010600030101010101" pitchFamily="2" charset="-122"/>
              </a:rPr>
              <a:t>哺乳动物的主要特征</a:t>
            </a:r>
            <a:endParaRPr lang="zh-CN" altLang="en-US" sz="2800" b="1">
              <a:latin typeface="思源黑体 CN Medium" panose="020B0600000000000000" pitchFamily="34" charset="-122"/>
              <a:ea typeface="思源黑体 CN Medium" panose="020B0600000000000000" pitchFamily="34" charset="-122"/>
              <a:cs typeface="宋体" panose="02010600030101010101" pitchFamily="2" charset="-122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>
            <a:fillRect/>
          </a:stretch>
        </p:blipFill>
        <p:spPr bwMode="auto">
          <a:xfrm>
            <a:off x="7080573" y="2804595"/>
            <a:ext cx="4353187" cy="30188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048685" y="3222953"/>
            <a:ext cx="5366306" cy="6093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91438" tIns="45719" rIns="91438" bIns="45719" rtlCol="0" anchor="t">
            <a:spAutoFit/>
          </a:bodyPr>
          <a:p>
            <a:pPr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体表被毛；</a:t>
            </a: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035394" y="3975352"/>
            <a:ext cx="5379597" cy="6093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91438" tIns="45719" rIns="91438" bIns="45719" rtlCol="0" anchor="t">
            <a:spAutoFit/>
          </a:bodyPr>
          <a:p>
            <a:pPr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胎生，哺乳；</a:t>
            </a: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1035394" y="4749561"/>
            <a:ext cx="5379597" cy="6093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91438" tIns="45719" rIns="91438" bIns="45719" rtlCol="0" anchor="t">
            <a:spAutoFit/>
          </a:bodyPr>
          <a:p>
            <a:pPr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28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牙齿有门齿、犬齿和臼齿分化。</a:t>
            </a:r>
            <a:endParaRPr lang="zh-CN" altLang="en-US" sz="2800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8"/>
          <p:cNvSpPr txBox="1"/>
          <p:nvPr/>
        </p:nvSpPr>
        <p:spPr>
          <a:xfrm>
            <a:off x="1445260" y="365760"/>
            <a:ext cx="4880610" cy="475615"/>
          </a:xfrm>
          <a:prstGeom prst="rect">
            <a:avLst/>
          </a:prstGeom>
        </p:spPr>
        <p:txBody>
          <a:bodyPr/>
          <a:lstStyle/>
          <a:p>
            <a:pPr marL="0" marR="0" lvl="0" indent="0" defTabSz="11106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哺乳动物与人类生活的关系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4084" y="1458965"/>
            <a:ext cx="6331026" cy="69563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/>
              <a:t>人类食物中动物蛋白的重要来源。</a:t>
            </a:r>
            <a:endParaRPr lang="zh-CN" altLang="en-US" sz="2800" b="1"/>
          </a:p>
        </p:txBody>
      </p:sp>
      <p:sp>
        <p:nvSpPr>
          <p:cNvPr id="11" name="TextBox 10"/>
          <p:cNvSpPr txBox="1"/>
          <p:nvPr/>
        </p:nvSpPr>
        <p:spPr>
          <a:xfrm>
            <a:off x="942267" y="1600607"/>
            <a:ext cx="1688918" cy="5539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>
            <a:defPPr>
              <a:defRPr lang="zh-CN"/>
            </a:defPPr>
            <a:lvl1pPr>
              <a:defRPr sz="2600" b="1">
                <a:solidFill>
                  <a:srgbClr val="00B050"/>
                </a:solidFill>
                <a:latin typeface="+mn-ea"/>
              </a:defRPr>
            </a:lvl1pPr>
          </a:lstStyle>
          <a:p>
            <a:r>
              <a:rPr lang="zh-CN" altLang="en-US" sz="2800">
                <a:solidFill>
                  <a:srgbClr val="229B6E"/>
                </a:solidFill>
              </a:rPr>
              <a:t>有利方面</a:t>
            </a:r>
            <a:endParaRPr lang="zh-CN" altLang="en-US" sz="2800">
              <a:solidFill>
                <a:srgbClr val="229B6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1405" y="2625998"/>
            <a:ext cx="2825358" cy="272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8452" y="2699209"/>
            <a:ext cx="4847772" cy="265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爆炸形 2 1"/>
          <p:cNvSpPr/>
          <p:nvPr/>
        </p:nvSpPr>
        <p:spPr>
          <a:xfrm>
            <a:off x="2761632" y="5074077"/>
            <a:ext cx="7108076" cy="1494332"/>
          </a:xfrm>
          <a:prstGeom prst="irregularSeal2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禁止食用野生动物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8"/>
          <p:cNvSpPr txBox="1"/>
          <p:nvPr/>
        </p:nvSpPr>
        <p:spPr>
          <a:xfrm>
            <a:off x="1445260" y="365760"/>
            <a:ext cx="4880610" cy="475615"/>
          </a:xfrm>
          <a:prstGeom prst="rect">
            <a:avLst/>
          </a:prstGeom>
        </p:spPr>
        <p:txBody>
          <a:bodyPr/>
          <a:lstStyle/>
          <a:p>
            <a:pPr marR="0" indent="0" defTabSz="111061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kern="1200" cap="none" spc="0" normalizeH="0" baseline="0" noProof="0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哺乳动物与人类生活的关系</a:t>
            </a:r>
            <a:endParaRPr kumimoji="0" lang="zh-CN" altLang="en-US" sz="2400" b="1" i="0" kern="1200" cap="none" spc="0" normalizeH="0" baseline="0" noProof="0" dirty="0">
              <a:solidFill>
                <a:srgbClr val="00744B"/>
              </a:solidFill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t="14593" r="5437" b="13245"/>
          <a:stretch>
            <a:fillRect/>
          </a:stretch>
        </p:blipFill>
        <p:spPr bwMode="auto">
          <a:xfrm>
            <a:off x="4052570" y="2210435"/>
            <a:ext cx="2590165" cy="1598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380624" y="1007138"/>
            <a:ext cx="3227735" cy="70377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3200" b="1"/>
            </a:lvl1pPr>
          </a:lstStyle>
          <a:p>
            <a:r>
              <a:rPr lang="zh-CN" altLang="en-US" sz="2800"/>
              <a:t>人类得力的助手</a:t>
            </a:r>
            <a:endParaRPr lang="zh-CN" altLang="en-US" sz="2800"/>
          </a:p>
        </p:txBody>
      </p:sp>
      <p:sp>
        <p:nvSpPr>
          <p:cNvPr id="5" name="TextBox 9"/>
          <p:cNvSpPr txBox="1"/>
          <p:nvPr/>
        </p:nvSpPr>
        <p:spPr>
          <a:xfrm>
            <a:off x="7886798" y="1015280"/>
            <a:ext cx="2821307" cy="70377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/>
              <a:t>作为宠物被饲养</a:t>
            </a:r>
            <a:endParaRPr lang="zh-CN" altLang="en-US" sz="2800" b="1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1670" y="2210435"/>
            <a:ext cx="4791075" cy="379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图片 99"/>
          <p:cNvPicPr/>
          <p:nvPr/>
        </p:nvPicPr>
        <p:blipFill>
          <a:blip r:embed="rId3"/>
          <a:srcRect l="18106" r="19136"/>
          <a:stretch>
            <a:fillRect/>
          </a:stretch>
        </p:blipFill>
        <p:spPr>
          <a:xfrm>
            <a:off x="539750" y="2210435"/>
            <a:ext cx="3197225" cy="3792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4052570" y="4104005"/>
            <a:ext cx="2589530" cy="1721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8"/>
          <p:cNvSpPr txBox="1"/>
          <p:nvPr/>
        </p:nvSpPr>
        <p:spPr>
          <a:xfrm>
            <a:off x="1445260" y="365760"/>
            <a:ext cx="4880610" cy="475615"/>
          </a:xfrm>
          <a:prstGeom prst="rect">
            <a:avLst/>
          </a:prstGeom>
        </p:spPr>
        <p:txBody>
          <a:bodyPr/>
          <a:lstStyle/>
          <a:p>
            <a:pPr marR="0" indent="0" defTabSz="111061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kern="1200" cap="none" spc="0" normalizeH="0" baseline="0" noProof="0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哺乳动物与人类生活的关系</a:t>
            </a:r>
            <a:endParaRPr kumimoji="0" lang="zh-CN" altLang="en-US" sz="2400" b="1" i="0" kern="1200" cap="none" spc="0" normalizeH="0" baseline="0" noProof="0" dirty="0">
              <a:solidFill>
                <a:srgbClr val="00744B"/>
              </a:solidFill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8232" y="1093208"/>
            <a:ext cx="1688918" cy="5539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>
            <a:defPPr>
              <a:defRPr lang="zh-CN"/>
            </a:defPPr>
            <a:lvl1pPr>
              <a:defRPr sz="2600" b="1">
                <a:solidFill>
                  <a:srgbClr val="00B050"/>
                </a:solidFill>
                <a:latin typeface="+mn-ea"/>
              </a:defRPr>
            </a:lvl1pPr>
          </a:lstStyle>
          <a:p>
            <a:r>
              <a:rPr lang="zh-CN" altLang="en-US" sz="2800">
                <a:solidFill>
                  <a:srgbClr val="229B6E"/>
                </a:solidFill>
              </a:rPr>
              <a:t>有害方面</a:t>
            </a:r>
            <a:endParaRPr lang="zh-CN" altLang="en-US" sz="2800">
              <a:solidFill>
                <a:srgbClr val="229B6E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635017" y="2246116"/>
            <a:ext cx="4056625" cy="160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sz="2600" b="1">
                <a:latin typeface="楷体" panose="02010609060101010101" charset="-122"/>
                <a:ea typeface="楷体" panose="02010609060101010101" charset="-122"/>
              </a:defRPr>
            </a:lvl1pPr>
            <a:lvl2pPr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鼠类猖獗会对农、林、牧业造成危害，有时还会传播疾病。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3191" y="1969616"/>
            <a:ext cx="3961666" cy="2747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8"/>
          <p:cNvSpPr txBox="1"/>
          <p:nvPr/>
        </p:nvSpPr>
        <p:spPr>
          <a:xfrm>
            <a:off x="1445260" y="365760"/>
            <a:ext cx="4880610" cy="475615"/>
          </a:xfrm>
          <a:prstGeom prst="rect">
            <a:avLst/>
          </a:prstGeom>
        </p:spPr>
        <p:txBody>
          <a:bodyPr/>
          <a:lstStyle/>
          <a:p>
            <a:pPr marR="0" indent="0" defTabSz="111061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kern="1200" cap="none" spc="0" normalizeH="0" baseline="0" noProof="0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巩固与扩展</a:t>
            </a:r>
            <a:endParaRPr kumimoji="0" lang="zh-CN" altLang="en-US" sz="2400" b="1" i="0" kern="1200" cap="none" spc="0" normalizeH="0" baseline="0" noProof="0" dirty="0">
              <a:solidFill>
                <a:srgbClr val="00744B"/>
              </a:solidFill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3960" y="1153160"/>
            <a:ext cx="609600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.下列关于哺乳动物的说法中，错误的是（  ）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A.体温恒定，增强了对外界环境变化的适应能力    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B.体表被毛，有助于保持体温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C.胎生哺乳，提高了后代的成活率            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D.体腔内有膈，将体腔分为胸腔、腹腔和盆腔三部分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3960" y="3794125"/>
            <a:ext cx="8945245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 下列关于动物形态结构与功能相适应的对应关系的叙述,错误的是（  ）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A.青蛙湿润的皮肤里密布毛细血管,可辅助肺呼吸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B.蜥蜴的体表覆盖着角质鳞片,可减少水分的蒸发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C.鸟有气囊,在飞行时可增加气体交换的面积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D.虎的牙齿有分化,可提高摄取食物和消化食物的能力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6000" y="1342390"/>
            <a:ext cx="434340" cy="368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</a:t>
            </a:r>
            <a:endParaRPr lang="en-US" altLang="zh-CN" sz="180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1145" y="3943350"/>
            <a:ext cx="404495" cy="302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5678170" y="3282315"/>
            <a:ext cx="1471295" cy="29210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8"/>
          <p:cNvSpPr txBox="1"/>
          <p:nvPr/>
        </p:nvSpPr>
        <p:spPr>
          <a:xfrm>
            <a:off x="1445260" y="365760"/>
            <a:ext cx="4880610" cy="475615"/>
          </a:xfrm>
          <a:prstGeom prst="rect">
            <a:avLst/>
          </a:prstGeom>
        </p:spPr>
        <p:txBody>
          <a:bodyPr/>
          <a:lstStyle/>
          <a:p>
            <a:pPr marL="0" marR="0" lvl="0" indent="0" defTabSz="11106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知识小结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95780" y="1548130"/>
            <a:ext cx="9291320" cy="3749675"/>
            <a:chOff x="2828" y="2438"/>
            <a:chExt cx="14632" cy="5905"/>
          </a:xfrm>
        </p:grpSpPr>
        <p:sp>
          <p:nvSpPr>
            <p:cNvPr id="19" name="Text Box 3"/>
            <p:cNvSpPr txBox="1">
              <a:spLocks noChangeArrowheads="1"/>
            </p:cNvSpPr>
            <p:nvPr/>
          </p:nvSpPr>
          <p:spPr bwMode="auto">
            <a:xfrm>
              <a:off x="6000" y="2438"/>
              <a:ext cx="11459" cy="414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体表被毛：有</a:t>
              </a:r>
              <a:r>
                <a:rPr lang="zh-CN" altLang="en-US" sz="2200" u="sng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    </a:t>
              </a: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作用</a:t>
              </a:r>
              <a:endParaRPr lang="en-US" altLang="zh-CN" sz="2200">
                <a:solidFill>
                  <a:srgbClr val="00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体温：可维持恒定的体温，是</a:t>
              </a:r>
              <a:r>
                <a:rPr lang="zh-CN" altLang="en-US" sz="2200" u="sng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</a:t>
              </a: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动物</a:t>
              </a:r>
              <a:endParaRPr lang="en-US" altLang="zh-CN" sz="2200">
                <a:solidFill>
                  <a:srgbClr val="00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生殖：</a:t>
              </a:r>
              <a:r>
                <a:rPr lang="zh-CN" altLang="en-US" sz="2200" u="sng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    </a:t>
              </a: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、</a:t>
              </a:r>
              <a:r>
                <a:rPr lang="zh-CN" altLang="en-US" sz="2200" u="sng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   </a:t>
              </a: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，大大提高了成活率</a:t>
              </a:r>
              <a:endParaRPr lang="en-US" altLang="zh-CN" sz="2200">
                <a:solidFill>
                  <a:srgbClr val="00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牙齿：有</a:t>
              </a:r>
              <a:r>
                <a:rPr lang="zh-CN" altLang="en-US" sz="2200" u="sng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  </a:t>
              </a: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、</a:t>
              </a:r>
              <a:r>
                <a:rPr lang="zh-CN" altLang="en-US" sz="2200" u="sng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    </a:t>
              </a: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和</a:t>
              </a:r>
              <a:r>
                <a:rPr lang="zh-CN" altLang="en-US" sz="2200" u="sng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  </a:t>
              </a: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的分化</a:t>
              </a:r>
              <a:endParaRPr lang="en-US" altLang="zh-CN" sz="2200">
                <a:solidFill>
                  <a:srgbClr val="00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发达的神经系统和感觉器官：对环境的多变及时作出反应</a:t>
              </a:r>
              <a:endParaRPr lang="zh-CN" altLang="en-US" sz="2200">
                <a:solidFill>
                  <a:srgbClr val="00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828" y="4333"/>
              <a:ext cx="883" cy="286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800" b="1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哺乳动物</a:t>
              </a:r>
              <a:endParaRPr lang="zh-CN" altLang="en-US" sz="2800" b="1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4065" y="3654"/>
              <a:ext cx="1873" cy="174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 b="1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形态结构及生理特征</a:t>
              </a:r>
              <a:endParaRPr lang="zh-CN" altLang="en-US" sz="2200" b="1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2" name="Text Box 3"/>
            <p:cNvSpPr txBox="1">
              <a:spLocks noChangeArrowheads="1"/>
            </p:cNvSpPr>
            <p:nvPr/>
          </p:nvSpPr>
          <p:spPr bwMode="auto">
            <a:xfrm>
              <a:off x="6088" y="6582"/>
              <a:ext cx="11372" cy="86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200">
                  <a:solidFill>
                    <a:srgbClr val="00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体表被毛；胎生、哺乳；牙齿有门齿、犬齿和臼齿的分化</a:t>
              </a:r>
              <a:endParaRPr lang="zh-CN" altLang="en-US" sz="2200">
                <a:solidFill>
                  <a:srgbClr val="00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4117" y="6729"/>
              <a:ext cx="2183" cy="67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 b="1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主要特征</a:t>
              </a:r>
              <a:r>
                <a:rPr lang="en-US" altLang="zh-CN" sz="2200" b="1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:</a:t>
              </a:r>
              <a:endParaRPr lang="zh-CN" altLang="en-US" sz="2200" b="1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4" name="AutoShape 4"/>
            <p:cNvSpPr/>
            <p:nvPr/>
          </p:nvSpPr>
          <p:spPr bwMode="auto">
            <a:xfrm>
              <a:off x="3880" y="3613"/>
              <a:ext cx="340" cy="4298"/>
            </a:xfrm>
            <a:prstGeom prst="leftBrace">
              <a:avLst>
                <a:gd name="adj1" fmla="val 79243"/>
                <a:gd name="adj2" fmla="val 50000"/>
              </a:avLst>
            </a:prstGeom>
            <a:solidFill>
              <a:schemeClr val="accent1">
                <a:alpha val="0"/>
              </a:schemeClr>
            </a:solidFill>
            <a:ln w="19050">
              <a:solidFill>
                <a:srgbClr val="007263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810" y="2521"/>
              <a:ext cx="488" cy="6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200" b="1">
                <a:solidFill>
                  <a:srgbClr val="FF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188" y="3314"/>
              <a:ext cx="488" cy="6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200" b="1">
                <a:solidFill>
                  <a:srgbClr val="FF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916" y="4158"/>
              <a:ext cx="1608" cy="6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200">
                  <a:solidFill>
                    <a:srgbClr val="FF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</a:t>
              </a:r>
              <a:endParaRPr lang="zh-CN" altLang="en-US" sz="2200" b="1">
                <a:solidFill>
                  <a:srgbClr val="FF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803" y="4975"/>
              <a:ext cx="488" cy="6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200" b="1">
                <a:solidFill>
                  <a:srgbClr val="FF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0404" y="4927"/>
              <a:ext cx="1284" cy="645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200">
                  <a:solidFill>
                    <a:srgbClr val="FF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</a:t>
              </a:r>
              <a:endParaRPr lang="zh-CN" altLang="en-US" sz="2200" b="1">
                <a:solidFill>
                  <a:srgbClr val="FF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0840" y="4970"/>
              <a:ext cx="978" cy="6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200">
                  <a:solidFill>
                    <a:srgbClr val="FF0000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          </a:t>
              </a:r>
              <a:endParaRPr lang="zh-CN" altLang="en-US" sz="2200" b="1">
                <a:solidFill>
                  <a:srgbClr val="FF0000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4127" y="7479"/>
              <a:ext cx="5499" cy="86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200">
                  <a:latin typeface="思源宋体 CN Medium" panose="02020500000000000000" pitchFamily="18" charset="-122"/>
                  <a:ea typeface="思源宋体 CN Medium" panose="02020500000000000000" pitchFamily="18" charset="-122"/>
                </a:rPr>
                <a:t>哺乳动物与人类的关系</a:t>
              </a:r>
              <a:endParaRPr lang="zh-CN" altLang="en-US" sz="2200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  <p:sp>
          <p:nvSpPr>
            <p:cNvPr id="33" name="AutoShape 4"/>
            <p:cNvSpPr/>
            <p:nvPr/>
          </p:nvSpPr>
          <p:spPr bwMode="auto">
            <a:xfrm>
              <a:off x="5665" y="2822"/>
              <a:ext cx="418" cy="3642"/>
            </a:xfrm>
            <a:prstGeom prst="leftBrace">
              <a:avLst>
                <a:gd name="adj1" fmla="val 79243"/>
                <a:gd name="adj2" fmla="val 50000"/>
              </a:avLst>
            </a:prstGeom>
            <a:solidFill>
              <a:schemeClr val="accent1">
                <a:alpha val="0"/>
              </a:schemeClr>
            </a:solidFill>
            <a:ln w="19050">
              <a:solidFill>
                <a:srgbClr val="007263"/>
              </a:solidFill>
              <a:round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699125" y="1538605"/>
            <a:ext cx="1032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保温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9360" y="2073910"/>
            <a:ext cx="930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恒温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09515" y="2609850"/>
            <a:ext cx="829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胎生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6540" y="2640330"/>
            <a:ext cx="815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哺乳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44440" y="3159760"/>
            <a:ext cx="1122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门齿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45275" y="3159760"/>
            <a:ext cx="859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犬齿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82305" y="3126740"/>
            <a:ext cx="885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臼齿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0103370" y="4835228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9550450" y="6075460"/>
            <a:ext cx="969388" cy="969388"/>
          </a:xfrm>
          <a:prstGeom prst="ellipse">
            <a:avLst/>
          </a:prstGeom>
          <a:solidFill>
            <a:srgbClr val="00744B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2005680" y="6114153"/>
            <a:ext cx="366369" cy="366369"/>
          </a:xfrm>
          <a:prstGeom prst="ellipse">
            <a:avLst/>
          </a:prstGeom>
          <a:solidFill>
            <a:srgbClr val="00744B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643812" y="5464829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387356" y="5648013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768203" y="5583608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>
            <a:off x="9189957" y="5464829"/>
            <a:ext cx="183185" cy="183185"/>
          </a:xfrm>
          <a:prstGeom prst="ellipse">
            <a:avLst/>
          </a:prstGeom>
          <a:solidFill>
            <a:srgbClr val="00744B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731692" y="6343712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同心圆 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10211080" y="3882439"/>
            <a:ext cx="366369" cy="366369"/>
          </a:xfrm>
          <a:prstGeom prst="ellipse">
            <a:avLst/>
          </a:prstGeom>
          <a:solidFill>
            <a:srgbClr val="00744B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1157190" y="6366257"/>
            <a:ext cx="183185" cy="183185"/>
          </a:xfrm>
          <a:prstGeom prst="ellipse">
            <a:avLst/>
          </a:prstGeom>
          <a:solidFill>
            <a:srgbClr val="00744B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436110" y="3692525"/>
            <a:ext cx="3127375" cy="746125"/>
          </a:xfrm>
          <a:prstGeom prst="roundRect">
            <a:avLst>
              <a:gd name="adj" fmla="val 4227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902812" y="3838609"/>
            <a:ext cx="448441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汇报人：蒋双全</a:t>
            </a:r>
            <a:endParaRPr lang="zh-CN" altLang="en-US" sz="2400" b="1" dirty="0">
              <a:solidFill>
                <a:srgbClr val="00744B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423798" y="1868206"/>
            <a:ext cx="1204979" cy="1204979"/>
            <a:chOff x="3820969" y="1918485"/>
            <a:chExt cx="1204979" cy="1204979"/>
          </a:xfrm>
        </p:grpSpPr>
        <p:grpSp>
          <p:nvGrpSpPr>
            <p:cNvPr id="84" name="组合 83"/>
            <p:cNvGrpSpPr/>
            <p:nvPr/>
          </p:nvGrpSpPr>
          <p:grpSpPr>
            <a:xfrm>
              <a:off x="3820969" y="1918485"/>
              <a:ext cx="1204979" cy="1204979"/>
              <a:chOff x="1539284" y="1874658"/>
              <a:chExt cx="831871" cy="83187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同心圆 84"/>
              <p:cNvSpPr/>
              <p:nvPr/>
            </p:nvSpPr>
            <p:spPr>
              <a:xfrm flipH="1">
                <a:off x="1539284" y="1874658"/>
                <a:ext cx="831871" cy="831871"/>
              </a:xfrm>
              <a:prstGeom prst="donut">
                <a:avLst>
                  <a:gd name="adj" fmla="val 10177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6" name="任意多边形 85"/>
              <p:cNvSpPr/>
              <p:nvPr/>
            </p:nvSpPr>
            <p:spPr>
              <a:xfrm flipH="1">
                <a:off x="1601888" y="1937262"/>
                <a:ext cx="706662" cy="706662"/>
              </a:xfrm>
              <a:custGeom>
                <a:avLst/>
                <a:gdLst>
                  <a:gd name="connsiteX0" fmla="*/ 353331 w 706662"/>
                  <a:gd name="connsiteY0" fmla="*/ 88582 h 706662"/>
                  <a:gd name="connsiteX1" fmla="*/ 618079 w 706662"/>
                  <a:gd name="connsiteY1" fmla="*/ 353331 h 706662"/>
                  <a:gd name="connsiteX2" fmla="*/ 353331 w 706662"/>
                  <a:gd name="connsiteY2" fmla="*/ 618080 h 706662"/>
                  <a:gd name="connsiteX3" fmla="*/ 88583 w 706662"/>
                  <a:gd name="connsiteY3" fmla="*/ 353331 h 706662"/>
                  <a:gd name="connsiteX4" fmla="*/ 353331 w 706662"/>
                  <a:gd name="connsiteY4" fmla="*/ 88582 h 706662"/>
                  <a:gd name="connsiteX5" fmla="*/ 353331 w 706662"/>
                  <a:gd name="connsiteY5" fmla="*/ 0 h 706662"/>
                  <a:gd name="connsiteX6" fmla="*/ 0 w 706662"/>
                  <a:gd name="connsiteY6" fmla="*/ 353331 h 706662"/>
                  <a:gd name="connsiteX7" fmla="*/ 353331 w 706662"/>
                  <a:gd name="connsiteY7" fmla="*/ 706662 h 706662"/>
                  <a:gd name="connsiteX8" fmla="*/ 706662 w 706662"/>
                  <a:gd name="connsiteY8" fmla="*/ 353331 h 706662"/>
                  <a:gd name="connsiteX9" fmla="*/ 353331 w 706662"/>
                  <a:gd name="connsiteY9" fmla="*/ 0 h 706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62" h="706662">
                    <a:moveTo>
                      <a:pt x="353331" y="88582"/>
                    </a:moveTo>
                    <a:cubicBezTo>
                      <a:pt x="499547" y="88582"/>
                      <a:pt x="618079" y="207114"/>
                      <a:pt x="618079" y="353331"/>
                    </a:cubicBezTo>
                    <a:cubicBezTo>
                      <a:pt x="618079" y="499548"/>
                      <a:pt x="499547" y="618080"/>
                      <a:pt x="353331" y="618080"/>
                    </a:cubicBezTo>
                    <a:cubicBezTo>
                      <a:pt x="207115" y="618080"/>
                      <a:pt x="88583" y="499548"/>
                      <a:pt x="88583" y="353331"/>
                    </a:cubicBezTo>
                    <a:cubicBezTo>
                      <a:pt x="88583" y="207114"/>
                      <a:pt x="207115" y="88582"/>
                      <a:pt x="353331" y="88582"/>
                    </a:cubicBezTo>
                    <a:close/>
                    <a:moveTo>
                      <a:pt x="353331" y="0"/>
                    </a:moveTo>
                    <a:cubicBezTo>
                      <a:pt x="158192" y="0"/>
                      <a:pt x="0" y="158192"/>
                      <a:pt x="0" y="353331"/>
                    </a:cubicBezTo>
                    <a:cubicBezTo>
                      <a:pt x="0" y="548470"/>
                      <a:pt x="158192" y="706662"/>
                      <a:pt x="353331" y="706662"/>
                    </a:cubicBezTo>
                    <a:cubicBezTo>
                      <a:pt x="548470" y="706662"/>
                      <a:pt x="706662" y="548470"/>
                      <a:pt x="706662" y="353331"/>
                    </a:cubicBezTo>
                    <a:cubicBezTo>
                      <a:pt x="706662" y="158192"/>
                      <a:pt x="548470" y="0"/>
                      <a:pt x="3533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b="1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4125941" y="2228587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00744B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谢</a:t>
              </a:r>
              <a:endParaRPr lang="zh-CN" altLang="en-US" sz="3200" b="1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803607" y="1868206"/>
            <a:ext cx="1204979" cy="1204979"/>
            <a:chOff x="5080635" y="1918485"/>
            <a:chExt cx="1204979" cy="1204979"/>
          </a:xfrm>
        </p:grpSpPr>
        <p:grpSp>
          <p:nvGrpSpPr>
            <p:cNvPr id="87" name="组合 86"/>
            <p:cNvGrpSpPr/>
            <p:nvPr/>
          </p:nvGrpSpPr>
          <p:grpSpPr>
            <a:xfrm>
              <a:off x="5080635" y="1918485"/>
              <a:ext cx="1204979" cy="1204979"/>
              <a:chOff x="1539284" y="1874658"/>
              <a:chExt cx="831871" cy="83187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同心圆 87"/>
              <p:cNvSpPr/>
              <p:nvPr/>
            </p:nvSpPr>
            <p:spPr>
              <a:xfrm flipH="1">
                <a:off x="1539284" y="1874658"/>
                <a:ext cx="831871" cy="831871"/>
              </a:xfrm>
              <a:prstGeom prst="donut">
                <a:avLst>
                  <a:gd name="adj" fmla="val 10177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 flipH="1">
                <a:off x="1601888" y="1937262"/>
                <a:ext cx="706662" cy="706662"/>
              </a:xfrm>
              <a:custGeom>
                <a:avLst/>
                <a:gdLst>
                  <a:gd name="connsiteX0" fmla="*/ 353331 w 706662"/>
                  <a:gd name="connsiteY0" fmla="*/ 88582 h 706662"/>
                  <a:gd name="connsiteX1" fmla="*/ 618079 w 706662"/>
                  <a:gd name="connsiteY1" fmla="*/ 353331 h 706662"/>
                  <a:gd name="connsiteX2" fmla="*/ 353331 w 706662"/>
                  <a:gd name="connsiteY2" fmla="*/ 618080 h 706662"/>
                  <a:gd name="connsiteX3" fmla="*/ 88583 w 706662"/>
                  <a:gd name="connsiteY3" fmla="*/ 353331 h 706662"/>
                  <a:gd name="connsiteX4" fmla="*/ 353331 w 706662"/>
                  <a:gd name="connsiteY4" fmla="*/ 88582 h 706662"/>
                  <a:gd name="connsiteX5" fmla="*/ 353331 w 706662"/>
                  <a:gd name="connsiteY5" fmla="*/ 0 h 706662"/>
                  <a:gd name="connsiteX6" fmla="*/ 0 w 706662"/>
                  <a:gd name="connsiteY6" fmla="*/ 353331 h 706662"/>
                  <a:gd name="connsiteX7" fmla="*/ 353331 w 706662"/>
                  <a:gd name="connsiteY7" fmla="*/ 706662 h 706662"/>
                  <a:gd name="connsiteX8" fmla="*/ 706662 w 706662"/>
                  <a:gd name="connsiteY8" fmla="*/ 353331 h 706662"/>
                  <a:gd name="connsiteX9" fmla="*/ 353331 w 706662"/>
                  <a:gd name="connsiteY9" fmla="*/ 0 h 706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62" h="706662">
                    <a:moveTo>
                      <a:pt x="353331" y="88582"/>
                    </a:moveTo>
                    <a:cubicBezTo>
                      <a:pt x="499547" y="88582"/>
                      <a:pt x="618079" y="207114"/>
                      <a:pt x="618079" y="353331"/>
                    </a:cubicBezTo>
                    <a:cubicBezTo>
                      <a:pt x="618079" y="499548"/>
                      <a:pt x="499547" y="618080"/>
                      <a:pt x="353331" y="618080"/>
                    </a:cubicBezTo>
                    <a:cubicBezTo>
                      <a:pt x="207115" y="618080"/>
                      <a:pt x="88583" y="499548"/>
                      <a:pt x="88583" y="353331"/>
                    </a:cubicBezTo>
                    <a:cubicBezTo>
                      <a:pt x="88583" y="207114"/>
                      <a:pt x="207115" y="88582"/>
                      <a:pt x="353331" y="88582"/>
                    </a:cubicBezTo>
                    <a:close/>
                    <a:moveTo>
                      <a:pt x="353331" y="0"/>
                    </a:moveTo>
                    <a:cubicBezTo>
                      <a:pt x="158192" y="0"/>
                      <a:pt x="0" y="158192"/>
                      <a:pt x="0" y="353331"/>
                    </a:cubicBezTo>
                    <a:cubicBezTo>
                      <a:pt x="0" y="548470"/>
                      <a:pt x="158192" y="706662"/>
                      <a:pt x="353331" y="706662"/>
                    </a:cubicBezTo>
                    <a:cubicBezTo>
                      <a:pt x="548470" y="706662"/>
                      <a:pt x="706662" y="548470"/>
                      <a:pt x="706662" y="353331"/>
                    </a:cubicBezTo>
                    <a:cubicBezTo>
                      <a:pt x="706662" y="158192"/>
                      <a:pt x="548470" y="0"/>
                      <a:pt x="3533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b="1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90" name="矩形 89"/>
            <p:cNvSpPr/>
            <p:nvPr/>
          </p:nvSpPr>
          <p:spPr>
            <a:xfrm>
              <a:off x="5385607" y="2228587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00744B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谢</a:t>
              </a:r>
              <a:endParaRPr lang="zh-CN" altLang="en-US" sz="3200" b="1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83416" y="1868206"/>
            <a:ext cx="1204979" cy="1204979"/>
            <a:chOff x="6340301" y="1918485"/>
            <a:chExt cx="1204979" cy="1204979"/>
          </a:xfrm>
        </p:grpSpPr>
        <p:grpSp>
          <p:nvGrpSpPr>
            <p:cNvPr id="91" name="组合 90"/>
            <p:cNvGrpSpPr/>
            <p:nvPr/>
          </p:nvGrpSpPr>
          <p:grpSpPr>
            <a:xfrm>
              <a:off x="6340301" y="1918485"/>
              <a:ext cx="1204979" cy="1204979"/>
              <a:chOff x="1539284" y="1874658"/>
              <a:chExt cx="831871" cy="83187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同心圆 91"/>
              <p:cNvSpPr/>
              <p:nvPr/>
            </p:nvSpPr>
            <p:spPr>
              <a:xfrm flipH="1">
                <a:off x="1539284" y="1874658"/>
                <a:ext cx="831871" cy="831871"/>
              </a:xfrm>
              <a:prstGeom prst="donut">
                <a:avLst>
                  <a:gd name="adj" fmla="val 10177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 flipH="1">
                <a:off x="1601888" y="1937262"/>
                <a:ext cx="706662" cy="706662"/>
              </a:xfrm>
              <a:custGeom>
                <a:avLst/>
                <a:gdLst>
                  <a:gd name="connsiteX0" fmla="*/ 353331 w 706662"/>
                  <a:gd name="connsiteY0" fmla="*/ 88582 h 706662"/>
                  <a:gd name="connsiteX1" fmla="*/ 618079 w 706662"/>
                  <a:gd name="connsiteY1" fmla="*/ 353331 h 706662"/>
                  <a:gd name="connsiteX2" fmla="*/ 353331 w 706662"/>
                  <a:gd name="connsiteY2" fmla="*/ 618080 h 706662"/>
                  <a:gd name="connsiteX3" fmla="*/ 88583 w 706662"/>
                  <a:gd name="connsiteY3" fmla="*/ 353331 h 706662"/>
                  <a:gd name="connsiteX4" fmla="*/ 353331 w 706662"/>
                  <a:gd name="connsiteY4" fmla="*/ 88582 h 706662"/>
                  <a:gd name="connsiteX5" fmla="*/ 353331 w 706662"/>
                  <a:gd name="connsiteY5" fmla="*/ 0 h 706662"/>
                  <a:gd name="connsiteX6" fmla="*/ 0 w 706662"/>
                  <a:gd name="connsiteY6" fmla="*/ 353331 h 706662"/>
                  <a:gd name="connsiteX7" fmla="*/ 353331 w 706662"/>
                  <a:gd name="connsiteY7" fmla="*/ 706662 h 706662"/>
                  <a:gd name="connsiteX8" fmla="*/ 706662 w 706662"/>
                  <a:gd name="connsiteY8" fmla="*/ 353331 h 706662"/>
                  <a:gd name="connsiteX9" fmla="*/ 353331 w 706662"/>
                  <a:gd name="connsiteY9" fmla="*/ 0 h 706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62" h="706662">
                    <a:moveTo>
                      <a:pt x="353331" y="88582"/>
                    </a:moveTo>
                    <a:cubicBezTo>
                      <a:pt x="499547" y="88582"/>
                      <a:pt x="618079" y="207114"/>
                      <a:pt x="618079" y="353331"/>
                    </a:cubicBezTo>
                    <a:cubicBezTo>
                      <a:pt x="618079" y="499548"/>
                      <a:pt x="499547" y="618080"/>
                      <a:pt x="353331" y="618080"/>
                    </a:cubicBezTo>
                    <a:cubicBezTo>
                      <a:pt x="207115" y="618080"/>
                      <a:pt x="88583" y="499548"/>
                      <a:pt x="88583" y="353331"/>
                    </a:cubicBezTo>
                    <a:cubicBezTo>
                      <a:pt x="88583" y="207114"/>
                      <a:pt x="207115" y="88582"/>
                      <a:pt x="353331" y="88582"/>
                    </a:cubicBezTo>
                    <a:close/>
                    <a:moveTo>
                      <a:pt x="353331" y="0"/>
                    </a:moveTo>
                    <a:cubicBezTo>
                      <a:pt x="158192" y="0"/>
                      <a:pt x="0" y="158192"/>
                      <a:pt x="0" y="353331"/>
                    </a:cubicBezTo>
                    <a:cubicBezTo>
                      <a:pt x="0" y="548470"/>
                      <a:pt x="158192" y="706662"/>
                      <a:pt x="353331" y="706662"/>
                    </a:cubicBezTo>
                    <a:cubicBezTo>
                      <a:pt x="548470" y="706662"/>
                      <a:pt x="706662" y="548470"/>
                      <a:pt x="706662" y="353331"/>
                    </a:cubicBezTo>
                    <a:cubicBezTo>
                      <a:pt x="706662" y="158192"/>
                      <a:pt x="548470" y="0"/>
                      <a:pt x="3533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b="1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94" name="矩形 93"/>
            <p:cNvSpPr/>
            <p:nvPr/>
          </p:nvSpPr>
          <p:spPr>
            <a:xfrm>
              <a:off x="6645273" y="2228587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00744B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聆</a:t>
              </a:r>
              <a:endParaRPr lang="zh-CN" altLang="en-US" sz="3200" b="1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563224" y="1868206"/>
            <a:ext cx="1204979" cy="1204979"/>
            <a:chOff x="7599967" y="1918485"/>
            <a:chExt cx="1204979" cy="1204979"/>
          </a:xfrm>
        </p:grpSpPr>
        <p:grpSp>
          <p:nvGrpSpPr>
            <p:cNvPr id="95" name="组合 94"/>
            <p:cNvGrpSpPr/>
            <p:nvPr/>
          </p:nvGrpSpPr>
          <p:grpSpPr>
            <a:xfrm>
              <a:off x="7599967" y="1918485"/>
              <a:ext cx="1204979" cy="1204979"/>
              <a:chOff x="1539284" y="1874658"/>
              <a:chExt cx="831871" cy="83187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同心圆 95"/>
              <p:cNvSpPr/>
              <p:nvPr/>
            </p:nvSpPr>
            <p:spPr>
              <a:xfrm flipH="1">
                <a:off x="1539284" y="1874658"/>
                <a:ext cx="831871" cy="831871"/>
              </a:xfrm>
              <a:prstGeom prst="donut">
                <a:avLst>
                  <a:gd name="adj" fmla="val 10177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97" name="任意多边形 96"/>
              <p:cNvSpPr/>
              <p:nvPr/>
            </p:nvSpPr>
            <p:spPr>
              <a:xfrm flipH="1">
                <a:off x="1601888" y="1937262"/>
                <a:ext cx="706662" cy="706662"/>
              </a:xfrm>
              <a:custGeom>
                <a:avLst/>
                <a:gdLst>
                  <a:gd name="connsiteX0" fmla="*/ 353331 w 706662"/>
                  <a:gd name="connsiteY0" fmla="*/ 88582 h 706662"/>
                  <a:gd name="connsiteX1" fmla="*/ 618079 w 706662"/>
                  <a:gd name="connsiteY1" fmla="*/ 353331 h 706662"/>
                  <a:gd name="connsiteX2" fmla="*/ 353331 w 706662"/>
                  <a:gd name="connsiteY2" fmla="*/ 618080 h 706662"/>
                  <a:gd name="connsiteX3" fmla="*/ 88583 w 706662"/>
                  <a:gd name="connsiteY3" fmla="*/ 353331 h 706662"/>
                  <a:gd name="connsiteX4" fmla="*/ 353331 w 706662"/>
                  <a:gd name="connsiteY4" fmla="*/ 88582 h 706662"/>
                  <a:gd name="connsiteX5" fmla="*/ 353331 w 706662"/>
                  <a:gd name="connsiteY5" fmla="*/ 0 h 706662"/>
                  <a:gd name="connsiteX6" fmla="*/ 0 w 706662"/>
                  <a:gd name="connsiteY6" fmla="*/ 353331 h 706662"/>
                  <a:gd name="connsiteX7" fmla="*/ 353331 w 706662"/>
                  <a:gd name="connsiteY7" fmla="*/ 706662 h 706662"/>
                  <a:gd name="connsiteX8" fmla="*/ 706662 w 706662"/>
                  <a:gd name="connsiteY8" fmla="*/ 353331 h 706662"/>
                  <a:gd name="connsiteX9" fmla="*/ 353331 w 706662"/>
                  <a:gd name="connsiteY9" fmla="*/ 0 h 706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662" h="706662">
                    <a:moveTo>
                      <a:pt x="353331" y="88582"/>
                    </a:moveTo>
                    <a:cubicBezTo>
                      <a:pt x="499547" y="88582"/>
                      <a:pt x="618079" y="207114"/>
                      <a:pt x="618079" y="353331"/>
                    </a:cubicBezTo>
                    <a:cubicBezTo>
                      <a:pt x="618079" y="499548"/>
                      <a:pt x="499547" y="618080"/>
                      <a:pt x="353331" y="618080"/>
                    </a:cubicBezTo>
                    <a:cubicBezTo>
                      <a:pt x="207115" y="618080"/>
                      <a:pt x="88583" y="499548"/>
                      <a:pt x="88583" y="353331"/>
                    </a:cubicBezTo>
                    <a:cubicBezTo>
                      <a:pt x="88583" y="207114"/>
                      <a:pt x="207115" y="88582"/>
                      <a:pt x="353331" y="88582"/>
                    </a:cubicBezTo>
                    <a:close/>
                    <a:moveTo>
                      <a:pt x="353331" y="0"/>
                    </a:moveTo>
                    <a:cubicBezTo>
                      <a:pt x="158192" y="0"/>
                      <a:pt x="0" y="158192"/>
                      <a:pt x="0" y="353331"/>
                    </a:cubicBezTo>
                    <a:cubicBezTo>
                      <a:pt x="0" y="548470"/>
                      <a:pt x="158192" y="706662"/>
                      <a:pt x="353331" y="706662"/>
                    </a:cubicBezTo>
                    <a:cubicBezTo>
                      <a:pt x="548470" y="706662"/>
                      <a:pt x="706662" y="548470"/>
                      <a:pt x="706662" y="353331"/>
                    </a:cubicBezTo>
                    <a:cubicBezTo>
                      <a:pt x="706662" y="158192"/>
                      <a:pt x="548470" y="0"/>
                      <a:pt x="35333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b="1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7904939" y="2228587"/>
              <a:ext cx="59503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>
                  <a:solidFill>
                    <a:srgbClr val="00744B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听</a:t>
              </a:r>
              <a:endParaRPr lang="zh-CN" altLang="en-US" sz="3200" b="1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 flipH="1">
            <a:off x="224809" y="-491273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同心圆 9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02" name="椭圆 101"/>
          <p:cNvSpPr/>
          <p:nvPr/>
        </p:nvSpPr>
        <p:spPr>
          <a:xfrm flipH="1">
            <a:off x="1110817" y="748959"/>
            <a:ext cx="969388" cy="969388"/>
          </a:xfrm>
          <a:prstGeom prst="ellipse">
            <a:avLst/>
          </a:prstGeom>
          <a:solidFill>
            <a:srgbClr val="00744B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1950263" y="321512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 flipH="1">
            <a:off x="2478560" y="257107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13" name="椭圆 112"/>
          <p:cNvSpPr/>
          <p:nvPr/>
        </p:nvSpPr>
        <p:spPr>
          <a:xfrm flipH="1">
            <a:off x="2257513" y="138328"/>
            <a:ext cx="183185" cy="183185"/>
          </a:xfrm>
          <a:prstGeom prst="ellipse">
            <a:avLst/>
          </a:prstGeom>
          <a:solidFill>
            <a:srgbClr val="00744B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114" name="组合 113"/>
          <p:cNvGrpSpPr/>
          <p:nvPr/>
        </p:nvGrpSpPr>
        <p:grpSpPr>
          <a:xfrm flipH="1">
            <a:off x="47968" y="1017211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5" name="同心圆 1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18" name="椭圆 117"/>
          <p:cNvSpPr/>
          <p:nvPr/>
        </p:nvSpPr>
        <p:spPr>
          <a:xfrm flipH="1">
            <a:off x="290280" y="1039756"/>
            <a:ext cx="183185" cy="183185"/>
          </a:xfrm>
          <a:prstGeom prst="ellipse">
            <a:avLst/>
          </a:prstGeom>
          <a:solidFill>
            <a:srgbClr val="00744B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 8"/>
          <p:cNvSpPr txBox="1"/>
          <p:nvPr/>
        </p:nvSpPr>
        <p:spPr>
          <a:xfrm>
            <a:off x="1445182" y="365981"/>
            <a:ext cx="2758626" cy="475331"/>
          </a:xfrm>
          <a:prstGeom prst="rect">
            <a:avLst/>
          </a:prstGeom>
        </p:spPr>
        <p:txBody>
          <a:bodyPr/>
          <a:lstStyle/>
          <a:p>
            <a:pPr marL="0" marR="0" lvl="0" indent="0" defTabSz="11106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教学目标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sp>
        <p:nvSpPr>
          <p:cNvPr id="81" name="矩形 160"/>
          <p:cNvSpPr>
            <a:spLocks noChangeArrowheads="1"/>
          </p:cNvSpPr>
          <p:nvPr/>
        </p:nvSpPr>
        <p:spPr bwMode="auto">
          <a:xfrm flipH="1">
            <a:off x="-2" y="2565120"/>
            <a:ext cx="13887451" cy="2664296"/>
          </a:xfrm>
          <a:custGeom>
            <a:avLst/>
            <a:gdLst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0 w 7260238"/>
              <a:gd name="connsiteY3" fmla="*/ 3090960 h 3090960"/>
              <a:gd name="connsiteX4" fmla="*/ 0 w 7260238"/>
              <a:gd name="connsiteY4" fmla="*/ 0 h 3090960"/>
              <a:gd name="connsiteX0-1" fmla="*/ 0 w 7260238"/>
              <a:gd name="connsiteY0-2" fmla="*/ 0 h 3090960"/>
              <a:gd name="connsiteX1-3" fmla="*/ 7260238 w 7260238"/>
              <a:gd name="connsiteY1-4" fmla="*/ 0 h 3090960"/>
              <a:gd name="connsiteX2-5" fmla="*/ 7260238 w 7260238"/>
              <a:gd name="connsiteY2-6" fmla="*/ 3090960 h 3090960"/>
              <a:gd name="connsiteX3-7" fmla="*/ 666205 w 7260238"/>
              <a:gd name="connsiteY3-8" fmla="*/ 3090960 h 3090960"/>
              <a:gd name="connsiteX4-9" fmla="*/ 0 w 7260238"/>
              <a:gd name="connsiteY4-10" fmla="*/ 0 h 30909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260238" h="3090960">
                <a:moveTo>
                  <a:pt x="0" y="0"/>
                </a:moveTo>
                <a:lnTo>
                  <a:pt x="7260238" y="0"/>
                </a:lnTo>
                <a:lnTo>
                  <a:pt x="7260238" y="3090960"/>
                </a:lnTo>
                <a:lnTo>
                  <a:pt x="666205" y="3090960"/>
                </a:lnTo>
                <a:lnTo>
                  <a:pt x="0" y="0"/>
                </a:lnTo>
                <a:close/>
              </a:path>
            </a:pathLst>
          </a:custGeom>
          <a:solidFill>
            <a:srgbClr val="00744B"/>
          </a:solidFill>
          <a:ln w="12700" cmpd="sng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endParaRPr lang="zh-CN" altLang="en-US" b="1" dirty="0">
              <a:solidFill>
                <a:srgbClr val="FFC000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6045" y="922046"/>
            <a:ext cx="6429420" cy="439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99" y="1707864"/>
            <a:ext cx="783102" cy="676012"/>
          </a:xfrm>
          <a:prstGeom prst="rect">
            <a:avLst/>
          </a:prstGeom>
        </p:spPr>
      </p:pic>
      <p:sp>
        <p:nvSpPr>
          <p:cNvPr id="85" name="矩形 84"/>
          <p:cNvSpPr/>
          <p:nvPr>
            <p:custDataLst>
              <p:tags r:id="rId3"/>
            </p:custDataLst>
          </p:nvPr>
        </p:nvSpPr>
        <p:spPr>
          <a:xfrm flipH="1">
            <a:off x="735965" y="3236595"/>
            <a:ext cx="3785235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1.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概述哺乳动物的主要特征</a:t>
            </a:r>
            <a:endParaRPr lang="en-US" altLang="zh-CN" sz="2400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541" y="1207798"/>
            <a:ext cx="783102" cy="67601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15" y="1136360"/>
            <a:ext cx="783102" cy="676012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 flipH="1">
            <a:off x="735965" y="3825875"/>
            <a:ext cx="5621655" cy="534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zh-CN" sz="2400" b="1" dirty="0">
                <a:solidFill>
                  <a:schemeClr val="bg1"/>
                </a:solidFill>
                <a:sym typeface="+mn-ea"/>
              </a:rPr>
              <a:t>2.</a:t>
            </a:r>
            <a:r>
              <a:rPr lang="zh-CN" altLang="en-US" sz="2400" b="1" dirty="0">
                <a:solidFill>
                  <a:schemeClr val="bg1"/>
                </a:solidFill>
                <a:sym typeface="+mn-ea"/>
              </a:rPr>
              <a:t>辩证地认识哺乳动物和人类生活的关系</a:t>
            </a:r>
            <a:endParaRPr lang="zh-CN" altLang="en-US" sz="2400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2119200" y="2117002"/>
            <a:ext cx="2352980" cy="235298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2430335" y="2771782"/>
            <a:ext cx="173071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4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目录</a:t>
            </a:r>
            <a:endParaRPr kumimoji="0" lang="zh-CN" altLang="en-US" sz="5000" b="1" i="0" u="none" strike="noStrike" kern="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7" name="Rectangle 4"/>
          <p:cNvSpPr txBox="1">
            <a:spLocks noChangeArrowheads="1"/>
          </p:cNvSpPr>
          <p:nvPr/>
        </p:nvSpPr>
        <p:spPr bwMode="auto">
          <a:xfrm>
            <a:off x="2609461" y="3622258"/>
            <a:ext cx="137245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CN" sz="1500" i="0" u="none" strike="noStrike" kern="0" cap="none" spc="0" normalizeH="0" baseline="0" noProof="0" dirty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CONTENTS</a:t>
            </a:r>
            <a:endParaRPr kumimoji="0" lang="zh-CN" altLang="en-US" sz="1500" i="0" u="none" strike="noStrike" kern="0" cap="none" spc="0" normalizeH="0" baseline="0" noProof="0" dirty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-116840" y="-27285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6805295" y="-42208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805295" y="-64376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805295" y="-86544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6805295" y="-10871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-1492250" y="-33121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-2874645" y="-5654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-4257040" y="-5654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-5639435" y="-5654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-7322185" y="-18923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-8865870" y="-10725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-10409555" y="-10725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5727302" y="1169735"/>
            <a:ext cx="4345499" cy="5429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5360449" y="1017327"/>
            <a:ext cx="848803" cy="847785"/>
            <a:chOff x="5360449" y="1017327"/>
            <a:chExt cx="848803" cy="847785"/>
          </a:xfrm>
        </p:grpSpPr>
        <p:sp>
          <p:nvSpPr>
            <p:cNvPr id="8" name="Oval 5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360449" y="1017327"/>
              <a:ext cx="848803" cy="847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5875" cap="flat">
              <a:noFill/>
              <a:prstDash val="solid"/>
              <a:miter lim="800000"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9" name="Oval 6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399123" y="1056001"/>
              <a:ext cx="771454" cy="7704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512806" y="1169735"/>
              <a:ext cx="544089" cy="542969"/>
            </a:xfrm>
            <a:prstGeom prst="ellipse">
              <a:avLst/>
            </a:prstGeom>
            <a:solidFill>
              <a:srgbClr val="00744B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5627641" y="1210387"/>
              <a:ext cx="314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6623290" y="1210387"/>
            <a:ext cx="2323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9B9B9F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问题导入</a:t>
            </a:r>
            <a:endParaRPr lang="zh-CN" altLang="en-US" sz="2400" b="1" dirty="0">
              <a:solidFill>
                <a:srgbClr val="9B9B9F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5727302" y="2163625"/>
            <a:ext cx="4345499" cy="5429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5360449" y="2011217"/>
            <a:ext cx="848803" cy="847785"/>
            <a:chOff x="5360449" y="2011217"/>
            <a:chExt cx="848803" cy="847785"/>
          </a:xfrm>
        </p:grpSpPr>
        <p:sp>
          <p:nvSpPr>
            <p:cNvPr id="14" name="Oval 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360449" y="2011217"/>
              <a:ext cx="848803" cy="847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5875" cap="flat">
              <a:noFill/>
              <a:prstDash val="solid"/>
              <a:miter lim="800000"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5" name="Oval 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399123" y="2049891"/>
              <a:ext cx="771454" cy="7704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6" name="Oval 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512806" y="2163625"/>
              <a:ext cx="544089" cy="542969"/>
            </a:xfrm>
            <a:prstGeom prst="ellipse">
              <a:avLst/>
            </a:prstGeom>
            <a:solidFill>
              <a:srgbClr val="00744B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3"/>
              </p:custDataLst>
            </p:nvPr>
          </p:nvSpPr>
          <p:spPr>
            <a:xfrm>
              <a:off x="5627641" y="2204277"/>
              <a:ext cx="314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6623050" y="2204085"/>
            <a:ext cx="3113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9B9B9F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哺乳动物的主要特征</a:t>
            </a:r>
            <a:endParaRPr lang="zh-CN" altLang="en-US" sz="2400" b="1" dirty="0">
              <a:solidFill>
                <a:srgbClr val="9B9B9F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9" name="圆角矩形 18"/>
          <p:cNvSpPr/>
          <p:nvPr>
            <p:custDataLst>
              <p:tags r:id="rId15"/>
            </p:custDataLst>
          </p:nvPr>
        </p:nvSpPr>
        <p:spPr>
          <a:xfrm>
            <a:off x="5727302" y="3157515"/>
            <a:ext cx="4345499" cy="5429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4" name="组合 3"/>
          <p:cNvGrpSpPr/>
          <p:nvPr>
            <p:custDataLst>
              <p:tags r:id="rId16"/>
            </p:custDataLst>
          </p:nvPr>
        </p:nvGrpSpPr>
        <p:grpSpPr>
          <a:xfrm>
            <a:off x="5360449" y="3005107"/>
            <a:ext cx="848803" cy="847785"/>
            <a:chOff x="5360449" y="3005107"/>
            <a:chExt cx="848803" cy="847785"/>
          </a:xfrm>
        </p:grpSpPr>
        <p:sp>
          <p:nvSpPr>
            <p:cNvPr id="20" name="Oval 5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360449" y="3005107"/>
              <a:ext cx="848803" cy="847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5875" cap="flat">
              <a:noFill/>
              <a:prstDash val="solid"/>
              <a:miter lim="800000"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1" name="Oval 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399123" y="3043781"/>
              <a:ext cx="771454" cy="7704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2" name="Oval 7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512806" y="3157515"/>
              <a:ext cx="544089" cy="542969"/>
            </a:xfrm>
            <a:prstGeom prst="ellipse">
              <a:avLst/>
            </a:prstGeom>
            <a:solidFill>
              <a:srgbClr val="00744B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0"/>
              </p:custDataLst>
            </p:nvPr>
          </p:nvSpPr>
          <p:spPr>
            <a:xfrm>
              <a:off x="5627641" y="3198167"/>
              <a:ext cx="314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21"/>
            </p:custDataLst>
          </p:nvPr>
        </p:nvSpPr>
        <p:spPr>
          <a:xfrm>
            <a:off x="6623050" y="3197860"/>
            <a:ext cx="3529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9B9B9F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哺乳动物与人类的关系</a:t>
            </a:r>
            <a:endParaRPr lang="zh-CN" altLang="en-US" sz="2400" b="1" dirty="0">
              <a:solidFill>
                <a:srgbClr val="9B9B9F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25" name="圆角矩形 24"/>
          <p:cNvSpPr/>
          <p:nvPr>
            <p:custDataLst>
              <p:tags r:id="rId22"/>
            </p:custDataLst>
          </p:nvPr>
        </p:nvSpPr>
        <p:spPr>
          <a:xfrm>
            <a:off x="5727302" y="4151405"/>
            <a:ext cx="4345499" cy="5429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5" name="组合 4"/>
          <p:cNvGrpSpPr/>
          <p:nvPr>
            <p:custDataLst>
              <p:tags r:id="rId23"/>
            </p:custDataLst>
          </p:nvPr>
        </p:nvGrpSpPr>
        <p:grpSpPr>
          <a:xfrm>
            <a:off x="5360449" y="3998997"/>
            <a:ext cx="848803" cy="847785"/>
            <a:chOff x="5360449" y="3998997"/>
            <a:chExt cx="848803" cy="847785"/>
          </a:xfrm>
        </p:grpSpPr>
        <p:sp>
          <p:nvSpPr>
            <p:cNvPr id="26" name="Oval 5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360449" y="3998997"/>
              <a:ext cx="848803" cy="847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5875" cap="flat">
              <a:noFill/>
              <a:prstDash val="solid"/>
              <a:miter lim="800000"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7" name="Oval 6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5399123" y="4037671"/>
              <a:ext cx="771454" cy="7704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8" name="Oval 7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5512806" y="4151405"/>
              <a:ext cx="544089" cy="542969"/>
            </a:xfrm>
            <a:prstGeom prst="ellipse">
              <a:avLst/>
            </a:prstGeom>
            <a:solidFill>
              <a:srgbClr val="00744B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7"/>
              </p:custDataLst>
            </p:nvPr>
          </p:nvSpPr>
          <p:spPr>
            <a:xfrm>
              <a:off x="5627641" y="4192057"/>
              <a:ext cx="314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28"/>
            </p:custDataLst>
          </p:nvPr>
        </p:nvSpPr>
        <p:spPr>
          <a:xfrm>
            <a:off x="6623290" y="4192057"/>
            <a:ext cx="2323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9B9B9F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巩固和扩展</a:t>
            </a:r>
            <a:endParaRPr lang="zh-CN" altLang="en-US" sz="2400" b="1" dirty="0">
              <a:solidFill>
                <a:srgbClr val="9B9B9F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1" name="圆角矩形 30"/>
          <p:cNvSpPr/>
          <p:nvPr>
            <p:custDataLst>
              <p:tags r:id="rId29"/>
            </p:custDataLst>
          </p:nvPr>
        </p:nvSpPr>
        <p:spPr>
          <a:xfrm>
            <a:off x="5727302" y="5145297"/>
            <a:ext cx="4345499" cy="5429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6" name="组合 5"/>
          <p:cNvGrpSpPr/>
          <p:nvPr>
            <p:custDataLst>
              <p:tags r:id="rId30"/>
            </p:custDataLst>
          </p:nvPr>
        </p:nvGrpSpPr>
        <p:grpSpPr>
          <a:xfrm>
            <a:off x="5360449" y="4992889"/>
            <a:ext cx="848803" cy="847785"/>
            <a:chOff x="5360449" y="4992889"/>
            <a:chExt cx="848803" cy="847785"/>
          </a:xfrm>
        </p:grpSpPr>
        <p:sp>
          <p:nvSpPr>
            <p:cNvPr id="32" name="Oval 5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5360449" y="4992889"/>
              <a:ext cx="848803" cy="847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5875" cap="flat">
              <a:noFill/>
              <a:prstDash val="solid"/>
              <a:miter lim="800000"/>
            </a:ln>
            <a:effectLst>
              <a:outerShdw blurRad="2032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3" name="Oval 6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5399123" y="5031563"/>
              <a:ext cx="771454" cy="77043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2"/>
                </a:gs>
              </a:gsLst>
              <a:lin ang="13500000" scaled="1"/>
              <a:tileRect/>
            </a:gra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4" name="Oval 7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5512806" y="5145297"/>
              <a:ext cx="544089" cy="542969"/>
            </a:xfrm>
            <a:prstGeom prst="ellipse">
              <a:avLst/>
            </a:prstGeom>
            <a:solidFill>
              <a:srgbClr val="00744B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12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34"/>
              </p:custDataLst>
            </p:nvPr>
          </p:nvSpPr>
          <p:spPr>
            <a:xfrm>
              <a:off x="5627641" y="5185949"/>
              <a:ext cx="314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6" name="文本框 35"/>
          <p:cNvSpPr txBox="1"/>
          <p:nvPr>
            <p:custDataLst>
              <p:tags r:id="rId35"/>
            </p:custDataLst>
          </p:nvPr>
        </p:nvSpPr>
        <p:spPr>
          <a:xfrm>
            <a:off x="6623290" y="5185949"/>
            <a:ext cx="23235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9B9B9F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课堂小结</a:t>
            </a:r>
            <a:endParaRPr lang="zh-CN" altLang="en-US" sz="2400" b="1" dirty="0">
              <a:solidFill>
                <a:srgbClr val="9B9B9F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标题 8"/>
          <p:cNvSpPr txBox="1"/>
          <p:nvPr/>
        </p:nvSpPr>
        <p:spPr>
          <a:xfrm>
            <a:off x="1445182" y="365981"/>
            <a:ext cx="2758626" cy="475331"/>
          </a:xfrm>
          <a:prstGeom prst="rect">
            <a:avLst/>
          </a:prstGeom>
        </p:spPr>
        <p:txBody>
          <a:bodyPr/>
          <a:lstStyle/>
          <a:p>
            <a:pPr marR="0" indent="0" defTabSz="111061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kern="1200" cap="none" spc="0" normalizeH="0" baseline="0" noProof="0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问题导入</a:t>
            </a:r>
            <a:endParaRPr kumimoji="0" lang="zh-CN" altLang="en-US" sz="2400" b="1" i="0" kern="1200" cap="none" spc="0" normalizeH="0" baseline="0" noProof="0" dirty="0">
              <a:solidFill>
                <a:srgbClr val="00744B"/>
              </a:solidFill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sp>
        <p:nvSpPr>
          <p:cNvPr id="4" name="TextBox 2"/>
          <p:cNvSpPr txBox="1"/>
          <p:nvPr/>
        </p:nvSpPr>
        <p:spPr>
          <a:xfrm>
            <a:off x="8334375" y="2994025"/>
            <a:ext cx="936625" cy="4616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海象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5707380" y="2994025"/>
            <a:ext cx="936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绵羊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2974340" y="2994025"/>
            <a:ext cx="936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熊猫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974340" y="5071745"/>
            <a:ext cx="936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松鼠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5707380" y="5071745"/>
            <a:ext cx="9366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兔子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8333740" y="5071745"/>
            <a:ext cx="12141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金丝猴</a:t>
            </a:r>
            <a:endParaRPr lang="zh-CN" altLang="en-US" sz="2400" b="1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" r="3615"/>
          <a:stretch>
            <a:fillRect/>
          </a:stretch>
        </p:blipFill>
        <p:spPr>
          <a:xfrm>
            <a:off x="2322195" y="3510915"/>
            <a:ext cx="2546985" cy="15576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5" y="3510915"/>
            <a:ext cx="2479040" cy="1557655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3"/>
          <a:srcRect l="6835" r="8027"/>
          <a:stretch>
            <a:fillRect/>
          </a:stretch>
        </p:blipFill>
        <p:spPr>
          <a:xfrm>
            <a:off x="7588885" y="1316355"/>
            <a:ext cx="2222500" cy="16776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664585" y="61214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63575" y="5658485"/>
            <a:ext cx="10288270" cy="694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2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它们形态各异，生活环境差别很大，为什么都属于哺乳动物呢</a:t>
            </a:r>
            <a:r>
              <a:rPr lang="en-US" altLang="zh-CN" sz="2800"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?</a:t>
            </a:r>
            <a:endParaRPr lang="en-US" altLang="zh-CN" sz="2800">
              <a:solidFill>
                <a:srgbClr val="FF000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4954905" y="1330960"/>
            <a:ext cx="2480400" cy="167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195" y="1337310"/>
            <a:ext cx="2479251" cy="167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6"/>
          <a:stretch>
            <a:fillRect/>
          </a:stretch>
        </p:blipFill>
        <p:spPr>
          <a:xfrm>
            <a:off x="7609840" y="3512185"/>
            <a:ext cx="2201545" cy="1558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8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>
            <a:off x="795241" y="6186005"/>
            <a:ext cx="1027893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221494" y="1195070"/>
            <a:ext cx="12152592" cy="3701496"/>
            <a:chOff x="3779" y="2085"/>
            <a:chExt cx="14990" cy="3714"/>
          </a:xfrm>
        </p:grpSpPr>
        <p:graphicFrame>
          <p:nvGraphicFramePr>
            <p:cNvPr id="16" name="图表 15"/>
            <p:cNvGraphicFramePr/>
            <p:nvPr/>
          </p:nvGraphicFramePr>
          <p:xfrm>
            <a:off x="3779" y="2085"/>
            <a:ext cx="6947" cy="36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aphicFrame>
          <p:nvGraphicFramePr>
            <p:cNvPr id="17" name="图表 16"/>
            <p:cNvGraphicFramePr/>
            <p:nvPr/>
          </p:nvGraphicFramePr>
          <p:xfrm>
            <a:off x="8393" y="2270"/>
            <a:ext cx="6380" cy="35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8" name="图表 17"/>
            <p:cNvGraphicFramePr/>
            <p:nvPr/>
          </p:nvGraphicFramePr>
          <p:xfrm>
            <a:off x="12469" y="2176"/>
            <a:ext cx="6300" cy="35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49" name="文本框 74"/>
          <p:cNvSpPr txBox="1"/>
          <p:nvPr>
            <p:custDataLst>
              <p:tags r:id="rId4"/>
            </p:custDataLst>
          </p:nvPr>
        </p:nvSpPr>
        <p:spPr>
          <a:xfrm>
            <a:off x="6179185" y="4643120"/>
            <a:ext cx="4006850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800" b="1">
                <a:solidFill>
                  <a:prstClr val="black"/>
                </a:solidFill>
                <a:latin typeface="楷体" panose="02010609060101010101" charset="-122"/>
                <a:sym typeface="+mn-ea"/>
              </a:rPr>
              <a:t>体毛有很好的保温作用</a:t>
            </a:r>
            <a:endParaRPr lang="zh-CN" altLang="en-US" sz="1600" dirty="0">
              <a:solidFill>
                <a:srgbClr val="7F7F7F"/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0" name="文本框 75"/>
          <p:cNvSpPr txBox="1"/>
          <p:nvPr>
            <p:custDataLst>
              <p:tags r:id="rId5"/>
            </p:custDataLst>
          </p:nvPr>
        </p:nvSpPr>
        <p:spPr>
          <a:xfrm>
            <a:off x="1942465" y="4643120"/>
            <a:ext cx="5026025" cy="4991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800" b="1">
                <a:solidFill>
                  <a:prstClr val="black"/>
                </a:solidFill>
                <a:latin typeface="楷体" panose="02010609060101010101" charset="-122"/>
                <a:sym typeface="+mn-ea"/>
              </a:rPr>
              <a:t>哺乳动物是</a:t>
            </a:r>
            <a:r>
              <a:rPr lang="zh-CN" altLang="en-US" sz="28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恒温动物</a:t>
            </a:r>
            <a:endParaRPr lang="zh-CN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9" name="标题 8"/>
          <p:cNvSpPr txBox="1"/>
          <p:nvPr/>
        </p:nvSpPr>
        <p:spPr>
          <a:xfrm>
            <a:off x="1445260" y="365760"/>
            <a:ext cx="3322320" cy="475615"/>
          </a:xfrm>
          <a:prstGeom prst="rect">
            <a:avLst/>
          </a:prstGeom>
        </p:spPr>
        <p:txBody>
          <a:bodyPr/>
          <a:lstStyle/>
          <a:p>
            <a:pPr marR="0" indent="0" defTabSz="111061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kern="1200" cap="none" spc="0" normalizeH="0" baseline="0" noProof="0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哺乳动物的主要特征</a:t>
            </a:r>
            <a:endParaRPr kumimoji="0" lang="zh-CN" altLang="en-US" sz="2400" b="1" i="0" kern="1200" cap="none" spc="0" normalizeH="0" baseline="0" noProof="0" dirty="0">
              <a:solidFill>
                <a:srgbClr val="00744B"/>
              </a:solidFill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6"/>
          <a:stretch>
            <a:fillRect/>
          </a:stretch>
        </p:blipFill>
        <p:spPr>
          <a:xfrm>
            <a:off x="1393825" y="1934845"/>
            <a:ext cx="2352040" cy="222186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7"/>
          <a:srcRect l="9589" t="2629" r="17360" b="-2629"/>
          <a:stretch>
            <a:fillRect/>
          </a:stretch>
        </p:blipFill>
        <p:spPr>
          <a:xfrm>
            <a:off x="4950460" y="2012950"/>
            <a:ext cx="2291080" cy="225044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8"/>
          <a:srcRect l="11660" t="1206" r="31350" b="12720"/>
          <a:stretch>
            <a:fillRect/>
          </a:stretch>
        </p:blipFill>
        <p:spPr>
          <a:xfrm>
            <a:off x="8272780" y="1934845"/>
            <a:ext cx="2098040" cy="219519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942465" y="5250180"/>
            <a:ext cx="907478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prstClr val="black"/>
                </a:solidFill>
                <a:latin typeface="楷体" panose="02010609060101010101" charset="-122"/>
                <a:sym typeface="+mn-ea"/>
              </a:rPr>
              <a:t>水生哺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乳类（如鲸）的毛退化，皮下脂肪层发达。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Freeform 5"/>
          <p:cNvSpPr/>
          <p:nvPr/>
        </p:nvSpPr>
        <p:spPr bwMode="auto">
          <a:xfrm>
            <a:off x="1724025" y="4777740"/>
            <a:ext cx="321310" cy="1202690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rgbClr val="00744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60" name="Freeform 5"/>
          <p:cNvSpPr/>
          <p:nvPr/>
        </p:nvSpPr>
        <p:spPr bwMode="auto">
          <a:xfrm flipH="1">
            <a:off x="10370820" y="4777740"/>
            <a:ext cx="302260" cy="1104900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rgbClr val="00744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reeform 5"/>
          <p:cNvSpPr/>
          <p:nvPr/>
        </p:nvSpPr>
        <p:spPr bwMode="auto">
          <a:xfrm>
            <a:off x="412115" y="4733925"/>
            <a:ext cx="4898390" cy="1663700"/>
          </a:xfrm>
          <a:custGeom>
            <a:avLst/>
            <a:gdLst>
              <a:gd name="T0" fmla="*/ 512 w 534"/>
              <a:gd name="T1" fmla="*/ 0 h 150"/>
              <a:gd name="T2" fmla="*/ 78 w 534"/>
              <a:gd name="T3" fmla="*/ 0 h 150"/>
              <a:gd name="T4" fmla="*/ 74 w 534"/>
              <a:gd name="T5" fmla="*/ 0 h 150"/>
              <a:gd name="T6" fmla="*/ 52 w 534"/>
              <a:gd name="T7" fmla="*/ 11 h 150"/>
              <a:gd name="T8" fmla="*/ 14 w 534"/>
              <a:gd name="T9" fmla="*/ 50 h 150"/>
              <a:gd name="T10" fmla="*/ 14 w 534"/>
              <a:gd name="T11" fmla="*/ 101 h 150"/>
              <a:gd name="T12" fmla="*/ 52 w 534"/>
              <a:gd name="T13" fmla="*/ 139 h 150"/>
              <a:gd name="T14" fmla="*/ 74 w 534"/>
              <a:gd name="T15" fmla="*/ 150 h 150"/>
              <a:gd name="T16" fmla="*/ 78 w 534"/>
              <a:gd name="T17" fmla="*/ 150 h 150"/>
              <a:gd name="T18" fmla="*/ 512 w 534"/>
              <a:gd name="T19" fmla="*/ 150 h 150"/>
              <a:gd name="T20" fmla="*/ 534 w 534"/>
              <a:gd name="T21" fmla="*/ 128 h 150"/>
              <a:gd name="T22" fmla="*/ 534 w 534"/>
              <a:gd name="T23" fmla="*/ 23 h 150"/>
              <a:gd name="T24" fmla="*/ 512 w 534"/>
              <a:gd name="T2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4" h="150">
                <a:moveTo>
                  <a:pt x="512" y="0"/>
                </a:moveTo>
                <a:cubicBezTo>
                  <a:pt x="78" y="0"/>
                  <a:pt x="78" y="0"/>
                  <a:pt x="78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64" y="0"/>
                  <a:pt x="59" y="4"/>
                  <a:pt x="52" y="11"/>
                </a:cubicBezTo>
                <a:cubicBezTo>
                  <a:pt x="14" y="50"/>
                  <a:pt x="14" y="50"/>
                  <a:pt x="14" y="50"/>
                </a:cubicBezTo>
                <a:cubicBezTo>
                  <a:pt x="0" y="64"/>
                  <a:pt x="0" y="87"/>
                  <a:pt x="14" y="10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9" y="146"/>
                  <a:pt x="64" y="150"/>
                  <a:pt x="74" y="150"/>
                </a:cubicBezTo>
                <a:cubicBezTo>
                  <a:pt x="78" y="150"/>
                  <a:pt x="78" y="150"/>
                  <a:pt x="78" y="150"/>
                </a:cubicBezTo>
                <a:cubicBezTo>
                  <a:pt x="512" y="150"/>
                  <a:pt x="512" y="150"/>
                  <a:pt x="512" y="150"/>
                </a:cubicBezTo>
                <a:cubicBezTo>
                  <a:pt x="524" y="150"/>
                  <a:pt x="534" y="140"/>
                  <a:pt x="534" y="128"/>
                </a:cubicBezTo>
                <a:cubicBezTo>
                  <a:pt x="534" y="23"/>
                  <a:pt x="534" y="23"/>
                  <a:pt x="534" y="23"/>
                </a:cubicBezTo>
                <a:cubicBezTo>
                  <a:pt x="534" y="10"/>
                  <a:pt x="524" y="0"/>
                  <a:pt x="51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>
                <a:sym typeface="+mn-ea"/>
              </a:rPr>
              <a:t>         </a:t>
            </a:r>
            <a:r>
              <a:rPr lang="en-US" altLang="zh-CN" b="1">
                <a:sym typeface="+mn-ea"/>
              </a:rPr>
              <a:t> </a:t>
            </a:r>
            <a:r>
              <a:rPr lang="zh-CN" altLang="en-US" sz="2400" b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胎生：绝大多数哺乳动物的</a:t>
            </a:r>
            <a:r>
              <a:rPr lang="zh-CN" altLang="en-US" sz="2400" b="1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胚胎</a:t>
            </a:r>
            <a:r>
              <a:rPr lang="zh-CN" altLang="en-US" sz="2400" b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在雌性体内发育</a:t>
            </a:r>
            <a:r>
              <a:rPr lang="en-US" altLang="zh-CN" sz="2400" b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</a:t>
            </a:r>
            <a:r>
              <a:rPr lang="en-US" altLang="zh-CN" sz="2400" b="1" err="1">
                <a:solidFill>
                  <a:srgbClr val="C00000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通过胎盘从母体获得营养</a:t>
            </a:r>
            <a:r>
              <a:rPr lang="en-US" altLang="zh-CN" sz="2400" b="1" err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，发育到一定阶段后从母体中产出。</a:t>
            </a:r>
            <a:endParaRPr lang="en-US" altLang="zh-CN" sz="2400" b="1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en-US" altLang="zh-CN" sz="2400" b="1">
              <a:solidFill>
                <a:prstClr val="black"/>
              </a:solidFill>
              <a:latin typeface="华文新魏" panose="02010800040101010101" charset="-122"/>
              <a:ea typeface="华文新魏" panose="02010800040101010101" charset="-122"/>
              <a:sym typeface="Arial" panose="020B0604020202020204"/>
            </a:endParaRPr>
          </a:p>
        </p:txBody>
      </p:sp>
      <p:sp>
        <p:nvSpPr>
          <p:cNvPr id="128" name="Freeform 5"/>
          <p:cNvSpPr/>
          <p:nvPr/>
        </p:nvSpPr>
        <p:spPr bwMode="auto">
          <a:xfrm flipH="1">
            <a:off x="6882130" y="4675505"/>
            <a:ext cx="4587240" cy="1721485"/>
          </a:xfrm>
          <a:custGeom>
            <a:avLst/>
            <a:gdLst>
              <a:gd name="T0" fmla="*/ 512 w 534"/>
              <a:gd name="T1" fmla="*/ 0 h 150"/>
              <a:gd name="T2" fmla="*/ 78 w 534"/>
              <a:gd name="T3" fmla="*/ 0 h 150"/>
              <a:gd name="T4" fmla="*/ 74 w 534"/>
              <a:gd name="T5" fmla="*/ 0 h 150"/>
              <a:gd name="T6" fmla="*/ 52 w 534"/>
              <a:gd name="T7" fmla="*/ 11 h 150"/>
              <a:gd name="T8" fmla="*/ 14 w 534"/>
              <a:gd name="T9" fmla="*/ 50 h 150"/>
              <a:gd name="T10" fmla="*/ 14 w 534"/>
              <a:gd name="T11" fmla="*/ 101 h 150"/>
              <a:gd name="T12" fmla="*/ 52 w 534"/>
              <a:gd name="T13" fmla="*/ 139 h 150"/>
              <a:gd name="T14" fmla="*/ 74 w 534"/>
              <a:gd name="T15" fmla="*/ 150 h 150"/>
              <a:gd name="T16" fmla="*/ 78 w 534"/>
              <a:gd name="T17" fmla="*/ 150 h 150"/>
              <a:gd name="T18" fmla="*/ 512 w 534"/>
              <a:gd name="T19" fmla="*/ 150 h 150"/>
              <a:gd name="T20" fmla="*/ 534 w 534"/>
              <a:gd name="T21" fmla="*/ 128 h 150"/>
              <a:gd name="T22" fmla="*/ 534 w 534"/>
              <a:gd name="T23" fmla="*/ 23 h 150"/>
              <a:gd name="T24" fmla="*/ 512 w 534"/>
              <a:gd name="T2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4" h="150">
                <a:moveTo>
                  <a:pt x="512" y="0"/>
                </a:moveTo>
                <a:cubicBezTo>
                  <a:pt x="78" y="0"/>
                  <a:pt x="78" y="0"/>
                  <a:pt x="78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64" y="0"/>
                  <a:pt x="59" y="4"/>
                  <a:pt x="52" y="11"/>
                </a:cubicBezTo>
                <a:cubicBezTo>
                  <a:pt x="14" y="50"/>
                  <a:pt x="14" y="50"/>
                  <a:pt x="14" y="50"/>
                </a:cubicBezTo>
                <a:cubicBezTo>
                  <a:pt x="0" y="64"/>
                  <a:pt x="0" y="87"/>
                  <a:pt x="14" y="101"/>
                </a:cubicBezTo>
                <a:cubicBezTo>
                  <a:pt x="52" y="139"/>
                  <a:pt x="52" y="139"/>
                  <a:pt x="52" y="139"/>
                </a:cubicBezTo>
                <a:cubicBezTo>
                  <a:pt x="59" y="146"/>
                  <a:pt x="64" y="150"/>
                  <a:pt x="74" y="150"/>
                </a:cubicBezTo>
                <a:cubicBezTo>
                  <a:pt x="78" y="150"/>
                  <a:pt x="78" y="150"/>
                  <a:pt x="78" y="150"/>
                </a:cubicBezTo>
                <a:cubicBezTo>
                  <a:pt x="512" y="150"/>
                  <a:pt x="512" y="150"/>
                  <a:pt x="512" y="150"/>
                </a:cubicBezTo>
                <a:cubicBezTo>
                  <a:pt x="524" y="150"/>
                  <a:pt x="534" y="140"/>
                  <a:pt x="534" y="128"/>
                </a:cubicBezTo>
                <a:cubicBezTo>
                  <a:pt x="534" y="23"/>
                  <a:pt x="534" y="23"/>
                  <a:pt x="534" y="23"/>
                </a:cubicBezTo>
                <a:cubicBezTo>
                  <a:pt x="534" y="10"/>
                  <a:pt x="524" y="0"/>
                  <a:pt x="51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03200" dist="635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ym typeface="+mn-ea"/>
            </a:endParaRPr>
          </a:p>
          <a:p>
            <a:r>
              <a:rPr lang="zh-CN" altLang="en-US" sz="2400" b="1">
                <a:latin typeface="华文新魏" panose="02010800040101010101" charset="-122"/>
                <a:ea typeface="华文新魏" panose="02010800040101010101" charset="-122"/>
                <a:sym typeface="+mn-ea"/>
              </a:rPr>
              <a:t>哺乳：雌性用自己的乳汁哺育后代，使后代在优越的营养条件下成长。</a:t>
            </a:r>
            <a:endParaRPr lang="zh-CN" altLang="en-US" sz="2400" b="1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 b="1">
              <a:sym typeface="Arial" panose="020B0604020202020204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 rot="5400000">
            <a:off x="5080989" y="2423901"/>
            <a:ext cx="2030023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/>
        </p:nvCxnSpPr>
        <p:spPr bwMode="auto">
          <a:xfrm rot="5400000">
            <a:off x="4989506" y="5373699"/>
            <a:ext cx="2213784" cy="7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椭圆 35"/>
          <p:cNvSpPr/>
          <p:nvPr/>
        </p:nvSpPr>
        <p:spPr bwMode="auto">
          <a:xfrm>
            <a:off x="5602704" y="3322590"/>
            <a:ext cx="986592" cy="986877"/>
          </a:xfrm>
          <a:prstGeom prst="ellipse">
            <a:avLst/>
          </a:prstGeom>
          <a:solidFill>
            <a:srgbClr val="00744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38" tIns="45719" rIns="91438" bIns="45719" numCol="1" rtlCol="0" anchor="t" anchorCtr="0" compatLnSpc="1"/>
          <a:lstStyle/>
          <a:p>
            <a:pPr defTabSz="914400"/>
            <a:endParaRPr lang="zh-CN" altLang="en-US" sz="12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683953" y="3403981"/>
            <a:ext cx="824094" cy="824094"/>
            <a:chOff x="304800" y="673100"/>
            <a:chExt cx="4000500" cy="4000500"/>
          </a:xfrm>
          <a:effectLst/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34" name="标题 8"/>
          <p:cNvSpPr txBox="1"/>
          <p:nvPr/>
        </p:nvSpPr>
        <p:spPr>
          <a:xfrm>
            <a:off x="1445260" y="365760"/>
            <a:ext cx="3277235" cy="475615"/>
          </a:xfrm>
          <a:prstGeom prst="rect">
            <a:avLst/>
          </a:prstGeom>
        </p:spPr>
        <p:txBody>
          <a:bodyPr/>
          <a:lstStyle/>
          <a:p>
            <a:pPr marR="0" indent="0" defTabSz="1110615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kern="1200" cap="none" spc="0" normalizeH="0" baseline="0" noProof="0" dirty="0">
                <a:solidFill>
                  <a:srgbClr val="00744B"/>
                </a:solidFill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哺乳动物的主要特征</a:t>
            </a:r>
            <a:endParaRPr kumimoji="0" lang="zh-CN" altLang="en-US" sz="2400" b="1" i="0" kern="1200" cap="none" spc="0" normalizeH="0" baseline="0" noProof="0" dirty="0">
              <a:solidFill>
                <a:srgbClr val="00744B"/>
              </a:solidFill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1"/>
          <a:srcRect t="12548" r="10816"/>
          <a:stretch>
            <a:fillRect/>
          </a:stretch>
        </p:blipFill>
        <p:spPr>
          <a:xfrm>
            <a:off x="1035685" y="1877695"/>
            <a:ext cx="4150360" cy="2571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>
            <a:fillRect/>
          </a:stretch>
        </p:blipFill>
        <p:spPr bwMode="auto">
          <a:xfrm>
            <a:off x="6882130" y="1843405"/>
            <a:ext cx="371348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标题 8"/>
          <p:cNvSpPr txBox="1"/>
          <p:nvPr/>
        </p:nvSpPr>
        <p:spPr>
          <a:xfrm>
            <a:off x="1445260" y="365760"/>
            <a:ext cx="3336290" cy="475615"/>
          </a:xfrm>
          <a:prstGeom prst="rect">
            <a:avLst/>
          </a:prstGeom>
        </p:spPr>
        <p:txBody>
          <a:bodyPr/>
          <a:lstStyle/>
          <a:p>
            <a:pPr marL="0" marR="0" lvl="0" indent="0" defTabSz="11106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哺乳动物的主要特征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60445" y="2165322"/>
          <a:ext cx="10270165" cy="2365378"/>
        </p:xfrm>
        <a:graphic>
          <a:graphicData uri="http://schemas.openxmlformats.org/drawingml/2006/table">
            <a:tbl>
              <a:tblPr/>
              <a:tblGrid>
                <a:gridCol w="2547868"/>
                <a:gridCol w="1429262"/>
                <a:gridCol w="1455366"/>
                <a:gridCol w="1746439"/>
                <a:gridCol w="1746439"/>
                <a:gridCol w="1344791"/>
              </a:tblGrid>
              <a:tr h="682981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9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9B6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中华鲟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9B6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青蛙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9B6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海龟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9B6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虎皮鹦鹉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9B6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虎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9B6E"/>
                    </a:solidFill>
                  </a:tcPr>
                </a:tc>
              </a:tr>
              <a:tr h="880707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产卵（仔）量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F5E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约</a:t>
                      </a:r>
                      <a:r>
                        <a:rPr kumimoji="0" lang="en-US" altLang="zh-CN" sz="29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万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F5E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约</a:t>
                      </a:r>
                      <a:r>
                        <a:rPr kumimoji="0" lang="en-US" altLang="zh-CN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5 000</a:t>
                      </a:r>
                      <a:endParaRPr kumimoji="0" lang="en-US" altLang="zh-CN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F5E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约</a:t>
                      </a:r>
                      <a:r>
                        <a:rPr kumimoji="0" lang="en-US" altLang="zh-CN" sz="29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</a:t>
                      </a:r>
                      <a:endParaRPr kumimoji="0" lang="en-US" altLang="zh-CN" sz="29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F5E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9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4~8</a:t>
                      </a:r>
                      <a:endParaRPr kumimoji="0" lang="en-US" altLang="zh-CN" sz="29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F5EE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9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1~5</a:t>
                      </a:r>
                      <a:endParaRPr kumimoji="0" lang="en-US" altLang="zh-CN" sz="29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F5EE"/>
                    </a:solidFill>
                  </a:tcPr>
                </a:tc>
              </a:tr>
              <a:tr h="801690"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后代成活率</a:t>
                      </a:r>
                      <a:endParaRPr kumimoji="0" lang="zh-CN" altLang="en-US" sz="2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8E6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约</a:t>
                      </a:r>
                      <a:r>
                        <a:rPr kumimoji="0" lang="en-US" altLang="zh-CN" sz="29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5%</a:t>
                      </a:r>
                      <a:endParaRPr kumimoji="0" lang="en-US" altLang="zh-CN" sz="29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8E6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约</a:t>
                      </a:r>
                      <a:r>
                        <a:rPr kumimoji="0" lang="en-US" altLang="zh-CN" sz="29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20%</a:t>
                      </a:r>
                      <a:endParaRPr kumimoji="0" lang="en-US" altLang="zh-CN" sz="29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8E6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约</a:t>
                      </a:r>
                      <a:r>
                        <a:rPr kumimoji="0" lang="en-US" altLang="zh-CN" sz="29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1‰</a:t>
                      </a:r>
                      <a:endParaRPr kumimoji="0" lang="zh-CN" altLang="en-US" sz="29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8E6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约</a:t>
                      </a:r>
                      <a:r>
                        <a:rPr kumimoji="0" lang="en-US" altLang="zh-CN" sz="29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70%</a:t>
                      </a:r>
                      <a:endParaRPr kumimoji="0" lang="en-US" altLang="zh-CN" sz="29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8E6"/>
                    </a:solidFill>
                  </a:tcPr>
                </a:tc>
                <a:tc>
                  <a:txBody>
                    <a:bodyPr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9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约</a:t>
                      </a:r>
                      <a:r>
                        <a:rPr kumimoji="0" lang="en-US" altLang="zh-CN" sz="29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90%</a:t>
                      </a:r>
                      <a:endParaRPr kumimoji="0" lang="en-US" altLang="zh-CN" sz="29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vert="horz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8E6"/>
                    </a:solidFill>
                  </a:tcPr>
                </a:tc>
              </a:tr>
            </a:tbl>
          </a:graphicData>
        </a:graphic>
      </p:graphicFrame>
      <p:sp>
        <p:nvSpPr>
          <p:cNvPr id="2" name="Text Box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13139" y="1192379"/>
            <a:ext cx="8186100" cy="76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defPPr>
              <a:defRPr lang="zh-CN"/>
            </a:defPPr>
            <a:lvl1pPr lvl="0">
              <a:lnSpc>
                <a:spcPct val="150000"/>
              </a:lnSpc>
              <a:spcBef>
                <a:spcPct val="50000"/>
              </a:spcBef>
              <a:defRPr sz="2400" b="1">
                <a:latin typeface="+mn-ea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/>
              <a:t>比较表格中的数据，你能得出什么结论？</a:t>
            </a:r>
            <a:endParaRPr lang="zh-CN" altLang="en-US" sz="280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350727" y="5063503"/>
            <a:ext cx="7872875" cy="6155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3200"/>
              <a:t>胎生、哺乳提高了哺乳动物后代的成活率。 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标题 8"/>
          <p:cNvSpPr txBox="1"/>
          <p:nvPr/>
        </p:nvSpPr>
        <p:spPr>
          <a:xfrm>
            <a:off x="1445260" y="365760"/>
            <a:ext cx="3482340" cy="475615"/>
          </a:xfrm>
          <a:prstGeom prst="rect">
            <a:avLst/>
          </a:prstGeom>
        </p:spPr>
        <p:txBody>
          <a:bodyPr/>
          <a:lstStyle/>
          <a:p>
            <a:pPr marL="0" marR="0" lvl="0" indent="0" defTabSz="11106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哺乳动物的主要特征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563100" y="2260236"/>
            <a:ext cx="10654951" cy="3682282"/>
            <a:chOff x="4181" y="2195"/>
            <a:chExt cx="12858" cy="4444"/>
          </a:xfrm>
        </p:grpSpPr>
        <p:sp>
          <p:nvSpPr>
            <p:cNvPr id="2" name="矩形 1"/>
            <p:cNvSpPr/>
            <p:nvPr/>
          </p:nvSpPr>
          <p:spPr>
            <a:xfrm>
              <a:off x="4746" y="6173"/>
              <a:ext cx="11194" cy="1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4" name="任意多边形 203"/>
            <p:cNvSpPr/>
            <p:nvPr>
              <p:custDataLst>
                <p:tags r:id="rId2"/>
              </p:custDataLst>
            </p:nvPr>
          </p:nvSpPr>
          <p:spPr>
            <a:xfrm flipH="1">
              <a:off x="5448" y="4266"/>
              <a:ext cx="11369" cy="2089"/>
            </a:xfrm>
            <a:custGeom>
              <a:avLst/>
              <a:gdLst>
                <a:gd name="connsiteX0" fmla="*/ 7219096 w 7219096"/>
                <a:gd name="connsiteY0" fmla="*/ 0 h 1326402"/>
                <a:gd name="connsiteX1" fmla="*/ 6341578 w 7219096"/>
                <a:gd name="connsiteY1" fmla="*/ 0 h 1326402"/>
                <a:gd name="connsiteX2" fmla="*/ 6123505 w 7219096"/>
                <a:gd name="connsiteY2" fmla="*/ 0 h 1326402"/>
                <a:gd name="connsiteX3" fmla="*/ 664497 w 7219096"/>
                <a:gd name="connsiteY3" fmla="*/ 0 h 1326402"/>
                <a:gd name="connsiteX4" fmla="*/ 0 w 7219096"/>
                <a:gd name="connsiteY4" fmla="*/ 664498 h 1326402"/>
                <a:gd name="connsiteX5" fmla="*/ 530579 w 7219096"/>
                <a:gd name="connsiteY5" fmla="*/ 1315495 h 1326402"/>
                <a:gd name="connsiteX6" fmla="*/ 638772 w 7219096"/>
                <a:gd name="connsiteY6" fmla="*/ 1326402 h 1326402"/>
                <a:gd name="connsiteX7" fmla="*/ 638772 w 7219096"/>
                <a:gd name="connsiteY7" fmla="*/ 1168911 h 1326402"/>
                <a:gd name="connsiteX8" fmla="*/ 591113 w 7219096"/>
                <a:gd name="connsiteY8" fmla="*/ 1164107 h 1326402"/>
                <a:gd name="connsiteX9" fmla="*/ 182323 w 7219096"/>
                <a:gd name="connsiteY9" fmla="*/ 662539 h 1326402"/>
                <a:gd name="connsiteX10" fmla="*/ 694293 w 7219096"/>
                <a:gd name="connsiteY10" fmla="*/ 150569 h 1326402"/>
                <a:gd name="connsiteX11" fmla="*/ 6123505 w 7219096"/>
                <a:gd name="connsiteY11" fmla="*/ 150569 h 1326402"/>
                <a:gd name="connsiteX12" fmla="*/ 6311781 w 7219096"/>
                <a:gd name="connsiteY12" fmla="*/ 150569 h 1326402"/>
                <a:gd name="connsiteX13" fmla="*/ 6362298 w 7219096"/>
                <a:gd name="connsiteY13" fmla="*/ 155662 h 1326402"/>
                <a:gd name="connsiteX14" fmla="*/ 6362298 w 7219096"/>
                <a:gd name="connsiteY14" fmla="*/ 150569 h 1326402"/>
                <a:gd name="connsiteX15" fmla="*/ 7219096 w 7219096"/>
                <a:gd name="connsiteY15" fmla="*/ 150569 h 132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19096" h="1326402">
                  <a:moveTo>
                    <a:pt x="7219096" y="0"/>
                  </a:moveTo>
                  <a:lnTo>
                    <a:pt x="6341578" y="0"/>
                  </a:lnTo>
                  <a:lnTo>
                    <a:pt x="6123505" y="0"/>
                  </a:lnTo>
                  <a:lnTo>
                    <a:pt x="664497" y="0"/>
                  </a:lnTo>
                  <a:cubicBezTo>
                    <a:pt x="297506" y="0"/>
                    <a:pt x="0" y="297506"/>
                    <a:pt x="0" y="664498"/>
                  </a:cubicBezTo>
                  <a:cubicBezTo>
                    <a:pt x="0" y="985615"/>
                    <a:pt x="227779" y="1253533"/>
                    <a:pt x="530579" y="1315495"/>
                  </a:cubicBezTo>
                  <a:lnTo>
                    <a:pt x="638772" y="1326402"/>
                  </a:lnTo>
                  <a:lnTo>
                    <a:pt x="638772" y="1168911"/>
                  </a:lnTo>
                  <a:lnTo>
                    <a:pt x="591113" y="1164107"/>
                  </a:lnTo>
                  <a:cubicBezTo>
                    <a:pt x="357817" y="1116368"/>
                    <a:pt x="182323" y="909948"/>
                    <a:pt x="182323" y="662539"/>
                  </a:cubicBezTo>
                  <a:cubicBezTo>
                    <a:pt x="182323" y="379786"/>
                    <a:pt x="411539" y="150569"/>
                    <a:pt x="694293" y="150569"/>
                  </a:cubicBezTo>
                  <a:lnTo>
                    <a:pt x="6123505" y="150569"/>
                  </a:lnTo>
                  <a:lnTo>
                    <a:pt x="6311781" y="150569"/>
                  </a:lnTo>
                  <a:lnTo>
                    <a:pt x="6362298" y="155662"/>
                  </a:lnTo>
                  <a:lnTo>
                    <a:pt x="6362298" y="150569"/>
                  </a:lnTo>
                  <a:lnTo>
                    <a:pt x="7219096" y="1505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508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205" name="任意多边形 204"/>
            <p:cNvSpPr/>
            <p:nvPr>
              <p:custDataLst>
                <p:tags r:id="rId3"/>
              </p:custDataLst>
            </p:nvPr>
          </p:nvSpPr>
          <p:spPr>
            <a:xfrm>
              <a:off x="4448" y="2419"/>
              <a:ext cx="12381" cy="2089"/>
            </a:xfrm>
            <a:custGeom>
              <a:avLst/>
              <a:gdLst>
                <a:gd name="connsiteX0" fmla="*/ 664497 w 7861848"/>
                <a:gd name="connsiteY0" fmla="*/ 0 h 1326402"/>
                <a:gd name="connsiteX1" fmla="*/ 6123505 w 7861848"/>
                <a:gd name="connsiteY1" fmla="*/ 0 h 1326402"/>
                <a:gd name="connsiteX2" fmla="*/ 6341578 w 7861848"/>
                <a:gd name="connsiteY2" fmla="*/ 0 h 1326402"/>
                <a:gd name="connsiteX3" fmla="*/ 7861848 w 7861848"/>
                <a:gd name="connsiteY3" fmla="*/ 0 h 1326402"/>
                <a:gd name="connsiteX4" fmla="*/ 7861848 w 7861848"/>
                <a:gd name="connsiteY4" fmla="*/ 150569 h 1326402"/>
                <a:gd name="connsiteX5" fmla="*/ 6362298 w 7861848"/>
                <a:gd name="connsiteY5" fmla="*/ 150569 h 1326402"/>
                <a:gd name="connsiteX6" fmla="*/ 6362298 w 7861848"/>
                <a:gd name="connsiteY6" fmla="*/ 155662 h 1326402"/>
                <a:gd name="connsiteX7" fmla="*/ 6311781 w 7861848"/>
                <a:gd name="connsiteY7" fmla="*/ 150569 h 1326402"/>
                <a:gd name="connsiteX8" fmla="*/ 6123505 w 7861848"/>
                <a:gd name="connsiteY8" fmla="*/ 150569 h 1326402"/>
                <a:gd name="connsiteX9" fmla="*/ 694293 w 7861848"/>
                <a:gd name="connsiteY9" fmla="*/ 150569 h 1326402"/>
                <a:gd name="connsiteX10" fmla="*/ 182323 w 7861848"/>
                <a:gd name="connsiteY10" fmla="*/ 662539 h 1326402"/>
                <a:gd name="connsiteX11" fmla="*/ 591113 w 7861848"/>
                <a:gd name="connsiteY11" fmla="*/ 1164107 h 1326402"/>
                <a:gd name="connsiteX12" fmla="*/ 638772 w 7861848"/>
                <a:gd name="connsiteY12" fmla="*/ 1168911 h 1326402"/>
                <a:gd name="connsiteX13" fmla="*/ 638772 w 7861848"/>
                <a:gd name="connsiteY13" fmla="*/ 1326402 h 1326402"/>
                <a:gd name="connsiteX14" fmla="*/ 530579 w 7861848"/>
                <a:gd name="connsiteY14" fmla="*/ 1315495 h 1326402"/>
                <a:gd name="connsiteX15" fmla="*/ 0 w 7861848"/>
                <a:gd name="connsiteY15" fmla="*/ 664498 h 1326402"/>
                <a:gd name="connsiteX16" fmla="*/ 664497 w 7861848"/>
                <a:gd name="connsiteY16" fmla="*/ 0 h 132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61848" h="1326402">
                  <a:moveTo>
                    <a:pt x="664497" y="0"/>
                  </a:moveTo>
                  <a:lnTo>
                    <a:pt x="6123505" y="0"/>
                  </a:lnTo>
                  <a:lnTo>
                    <a:pt x="6341578" y="0"/>
                  </a:lnTo>
                  <a:lnTo>
                    <a:pt x="7861848" y="0"/>
                  </a:lnTo>
                  <a:lnTo>
                    <a:pt x="7861848" y="150569"/>
                  </a:lnTo>
                  <a:lnTo>
                    <a:pt x="6362298" y="150569"/>
                  </a:lnTo>
                  <a:lnTo>
                    <a:pt x="6362298" y="155662"/>
                  </a:lnTo>
                  <a:lnTo>
                    <a:pt x="6311781" y="150569"/>
                  </a:lnTo>
                  <a:lnTo>
                    <a:pt x="6123505" y="150569"/>
                  </a:lnTo>
                  <a:lnTo>
                    <a:pt x="694293" y="150569"/>
                  </a:lnTo>
                  <a:cubicBezTo>
                    <a:pt x="411539" y="150569"/>
                    <a:pt x="182323" y="379786"/>
                    <a:pt x="182323" y="662539"/>
                  </a:cubicBezTo>
                  <a:cubicBezTo>
                    <a:pt x="182323" y="909948"/>
                    <a:pt x="357817" y="1116368"/>
                    <a:pt x="591113" y="1164107"/>
                  </a:cubicBezTo>
                  <a:lnTo>
                    <a:pt x="638772" y="1168911"/>
                  </a:lnTo>
                  <a:lnTo>
                    <a:pt x="638772" y="1326402"/>
                  </a:lnTo>
                  <a:lnTo>
                    <a:pt x="530579" y="1315495"/>
                  </a:lnTo>
                  <a:cubicBezTo>
                    <a:pt x="227779" y="1253533"/>
                    <a:pt x="0" y="985615"/>
                    <a:pt x="0" y="664498"/>
                  </a:cubicBezTo>
                  <a:cubicBezTo>
                    <a:pt x="0" y="297506"/>
                    <a:pt x="297506" y="0"/>
                    <a:pt x="664497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508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80" tIns="34290" rIns="68580" bIns="34290" rtlCol="0" anchor="ctr">
              <a:noAutofit/>
            </a:bodyPr>
            <a:p>
              <a:pPr algn="ctr"/>
              <a:endParaRPr lang="zh-CN" altLang="en-US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grpSp>
          <p:nvGrpSpPr>
            <p:cNvPr id="114" name="组合 113"/>
            <p:cNvGrpSpPr/>
            <p:nvPr>
              <p:custDataLst>
                <p:tags r:id="rId4"/>
              </p:custDataLst>
            </p:nvPr>
          </p:nvGrpSpPr>
          <p:grpSpPr>
            <a:xfrm>
              <a:off x="5019" y="2947"/>
              <a:ext cx="11536" cy="853"/>
              <a:chOff x="2947054" y="1008065"/>
              <a:chExt cx="7056804" cy="521746"/>
            </a:xfrm>
          </p:grpSpPr>
          <p:sp>
            <p:nvSpPr>
              <p:cNvPr id="127" name="文本框 11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825484" y="1008065"/>
                <a:ext cx="6178374" cy="521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 b="1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为发育的胚胎提供了</a:t>
                </a:r>
                <a:r>
                  <a:rPr lang="zh-CN" altLang="en-US" sz="2000" b="1">
                    <a:solidFill>
                      <a:srgbClr val="FF0000"/>
                    </a:solidFill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营养、保护以及稳定的发育条件</a:t>
                </a:r>
                <a:r>
                  <a:rPr lang="zh-CN" altLang="en-US" sz="2000" b="1"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  <a:sym typeface="+mn-ea"/>
                  </a:rPr>
                  <a:t>，减少了外界环境对胚胎发育的不利影响。</a:t>
                </a:r>
                <a:endParaRPr lang="zh-CN" altLang="en-US" sz="2000" b="1" dirty="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  <a:sym typeface="+mn-ea"/>
                </a:endParaRPr>
              </a:p>
            </p:txBody>
          </p:sp>
          <p:sp>
            <p:nvSpPr>
              <p:cNvPr id="129" name="文本框 11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947054" y="1008065"/>
                <a:ext cx="878897" cy="430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300" dirty="0">
                    <a:solidFill>
                      <a:srgbClr val="00744B"/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01</a:t>
                </a:r>
                <a:endParaRPr lang="zh-CN" altLang="en-US" sz="3300" dirty="0">
                  <a:solidFill>
                    <a:srgbClr val="00744B"/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grpSp>
          <p:nvGrpSpPr>
            <p:cNvPr id="207" name="组合 206"/>
            <p:cNvGrpSpPr/>
            <p:nvPr>
              <p:custDataLst>
                <p:tags r:id="rId7"/>
              </p:custDataLst>
            </p:nvPr>
          </p:nvGrpSpPr>
          <p:grpSpPr>
            <a:xfrm>
              <a:off x="14675" y="4079"/>
              <a:ext cx="2364" cy="2364"/>
              <a:chOff x="4926840" y="1732375"/>
              <a:chExt cx="1656097" cy="1656098"/>
            </a:xfrm>
          </p:grpSpPr>
          <p:sp>
            <p:nvSpPr>
              <p:cNvPr id="212" name="任意多边形 211"/>
              <p:cNvSpPr/>
              <p:nvPr>
                <p:custDataLst>
                  <p:tags r:id="rId8"/>
                </p:custDataLst>
              </p:nvPr>
            </p:nvSpPr>
            <p:spPr>
              <a:xfrm>
                <a:off x="4926840" y="1732375"/>
                <a:ext cx="1656097" cy="1656098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13" name="椭圆 212"/>
              <p:cNvSpPr/>
              <p:nvPr>
                <p:custDataLst>
                  <p:tags r:id="rId9"/>
                </p:custDataLst>
              </p:nvPr>
            </p:nvSpPr>
            <p:spPr>
              <a:xfrm>
                <a:off x="5189938" y="1995474"/>
                <a:ext cx="1129900" cy="1129900"/>
              </a:xfrm>
              <a:prstGeom prst="ellipse">
                <a:avLst/>
              </a:prstGeom>
              <a:solidFill>
                <a:srgbClr val="00744B"/>
              </a:solidFill>
              <a:ln w="22225">
                <a:gradFill flip="none" rotWithShape="1">
                  <a:gsLst>
                    <a:gs pos="0">
                      <a:srgbClr val="CDCDC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14" name="椭圆 213"/>
              <p:cNvSpPr/>
              <p:nvPr>
                <p:custDataLst>
                  <p:tags r:id="rId10"/>
                </p:custDataLst>
              </p:nvPr>
            </p:nvSpPr>
            <p:spPr>
              <a:xfrm>
                <a:off x="5266824" y="2076686"/>
                <a:ext cx="976135" cy="9761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rgbClr val="CDCDCD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800" b="1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哺乳</a:t>
                </a:r>
                <a:endParaRPr lang="zh-CN" altLang="en-US" sz="2800" b="1">
                  <a:solidFill>
                    <a:schemeClr val="accent6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  <p:sp>
          <p:nvSpPr>
            <p:cNvPr id="240" name="文本框 112"/>
            <p:cNvSpPr txBox="1"/>
            <p:nvPr>
              <p:custDataLst>
                <p:tags r:id="rId11"/>
              </p:custDataLst>
            </p:nvPr>
          </p:nvSpPr>
          <p:spPr>
            <a:xfrm flipH="1">
              <a:off x="5721" y="4454"/>
              <a:ext cx="8780" cy="21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>
                <a:spcBef>
                  <a:spcPct val="50000"/>
                </a:spcBef>
                <a:buFont typeface="Arial" panose="020B0604020202020204" pitchFamily="34" charset="0"/>
              </a:pPr>
              <a:r>
                <a:rPr lang="zh-CN" altLang="en-US" sz="2000" b="1">
                  <a:latin typeface="楷体" panose="02010609060101010101" charset="-122"/>
                  <a:ea typeface="楷体" panose="02010609060101010101" charset="-122"/>
                  <a:sym typeface="+mn-ea"/>
                </a:rPr>
                <a:t>使后代在</a:t>
              </a:r>
              <a:r>
                <a:rPr lang="zh-CN" altLang="en-US" sz="2000" b="1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优越的营养条件</a:t>
              </a:r>
              <a:r>
                <a:rPr lang="zh-CN" altLang="en-US" sz="2000" b="1">
                  <a:latin typeface="楷体" panose="02010609060101010101" charset="-122"/>
                  <a:ea typeface="楷体" panose="02010609060101010101" charset="-122"/>
                  <a:sym typeface="+mn-ea"/>
                </a:rPr>
                <a:t>下迅速的生长和发育，同时哺乳动物的雌兽能很好地</a:t>
              </a:r>
              <a:r>
                <a:rPr lang="zh-CN" altLang="en-US" sz="2000" b="1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保护幼崽</a:t>
              </a:r>
              <a:r>
                <a:rPr lang="zh-CN" altLang="en-US" sz="2000" b="1">
                  <a:latin typeface="楷体" panose="02010609060101010101" charset="-122"/>
                  <a:ea typeface="楷体" panose="02010609060101010101" charset="-122"/>
                  <a:sym typeface="+mn-ea"/>
                </a:rPr>
                <a:t>，母体都有乳腺，能分泌乳汁哺育幼崽，因而哺乳动物的</a:t>
              </a:r>
              <a:r>
                <a:rPr lang="zh-CN" altLang="en-US" sz="2000" b="1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后代的成活率较高</a:t>
              </a:r>
              <a:r>
                <a:rPr lang="zh-CN" altLang="en-US" sz="2000" b="1">
                  <a:latin typeface="楷体" panose="02010609060101010101" charset="-122"/>
                  <a:ea typeface="楷体" panose="02010609060101010101" charset="-122"/>
                  <a:sym typeface="+mn-ea"/>
                </a:rPr>
                <a:t>，但与此同时，哺乳动物</a:t>
              </a:r>
              <a:r>
                <a:rPr lang="zh-CN" altLang="en-US" sz="2000" b="1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sym typeface="+mn-ea"/>
                </a:rPr>
                <a:t>产仔的的数量也急剧减少。</a:t>
              </a:r>
              <a:endParaRPr lang="zh-CN" altLang="en-US" sz="20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endParaRPr>
            </a:p>
          </p:txBody>
        </p:sp>
        <p:grpSp>
          <p:nvGrpSpPr>
            <p:cNvPr id="224" name="组合 223"/>
            <p:cNvGrpSpPr/>
            <p:nvPr>
              <p:custDataLst>
                <p:tags r:id="rId12"/>
              </p:custDataLst>
            </p:nvPr>
          </p:nvGrpSpPr>
          <p:grpSpPr>
            <a:xfrm>
              <a:off x="4181" y="2195"/>
              <a:ext cx="2364" cy="2364"/>
              <a:chOff x="4926841" y="1732375"/>
              <a:chExt cx="1656097" cy="1656099"/>
            </a:xfrm>
          </p:grpSpPr>
          <p:sp>
            <p:nvSpPr>
              <p:cNvPr id="226" name="任意多边形 225"/>
              <p:cNvSpPr/>
              <p:nvPr>
                <p:custDataLst>
                  <p:tags r:id="rId13"/>
                </p:custDataLst>
              </p:nvPr>
            </p:nvSpPr>
            <p:spPr>
              <a:xfrm>
                <a:off x="4926841" y="1732375"/>
                <a:ext cx="1656097" cy="1656099"/>
              </a:xfrm>
              <a:custGeom>
                <a:avLst/>
                <a:gdLst>
                  <a:gd name="connsiteX0" fmla="*/ 734066 w 1656097"/>
                  <a:gd name="connsiteY0" fmla="*/ 0 h 1656098"/>
                  <a:gd name="connsiteX1" fmla="*/ 922032 w 1656097"/>
                  <a:gd name="connsiteY1" fmla="*/ 0 h 1656098"/>
                  <a:gd name="connsiteX2" fmla="*/ 958682 w 1656097"/>
                  <a:gd name="connsiteY2" fmla="*/ 170987 h 1656098"/>
                  <a:gd name="connsiteX3" fmla="*/ 967537 w 1656097"/>
                  <a:gd name="connsiteY3" fmla="*/ 172338 h 1656098"/>
                  <a:gd name="connsiteX4" fmla="*/ 1042604 w 1656097"/>
                  <a:gd name="connsiteY4" fmla="*/ 194634 h 1656098"/>
                  <a:gd name="connsiteX5" fmla="*/ 1160682 w 1656097"/>
                  <a:gd name="connsiteY5" fmla="*/ 63947 h 1656098"/>
                  <a:gd name="connsiteX6" fmla="*/ 1323465 w 1656097"/>
                  <a:gd name="connsiteY6" fmla="*/ 157929 h 1656098"/>
                  <a:gd name="connsiteX7" fmla="*/ 1271151 w 1656097"/>
                  <a:gd name="connsiteY7" fmla="*/ 319877 h 1656098"/>
                  <a:gd name="connsiteX8" fmla="*/ 1280994 w 1656097"/>
                  <a:gd name="connsiteY8" fmla="*/ 327054 h 1656098"/>
                  <a:gd name="connsiteX9" fmla="*/ 1333335 w 1656097"/>
                  <a:gd name="connsiteY9" fmla="*/ 377405 h 1656098"/>
                  <a:gd name="connsiteX10" fmla="*/ 1338950 w 1656097"/>
                  <a:gd name="connsiteY10" fmla="*/ 384065 h 1656098"/>
                  <a:gd name="connsiteX11" fmla="*/ 1498169 w 1656097"/>
                  <a:gd name="connsiteY11" fmla="*/ 332634 h 1656098"/>
                  <a:gd name="connsiteX12" fmla="*/ 1592152 w 1656097"/>
                  <a:gd name="connsiteY12" fmla="*/ 495417 h 1656098"/>
                  <a:gd name="connsiteX13" fmla="*/ 1473528 w 1656097"/>
                  <a:gd name="connsiteY13" fmla="*/ 602595 h 1656098"/>
                  <a:gd name="connsiteX14" fmla="*/ 1483127 w 1656097"/>
                  <a:gd name="connsiteY14" fmla="*/ 626411 h 1656098"/>
                  <a:gd name="connsiteX15" fmla="*/ 1501984 w 1656097"/>
                  <a:gd name="connsiteY15" fmla="*/ 701032 h 1656098"/>
                  <a:gd name="connsiteX16" fmla="*/ 1656097 w 1656097"/>
                  <a:gd name="connsiteY16" fmla="*/ 734067 h 1656098"/>
                  <a:gd name="connsiteX17" fmla="*/ 1656097 w 1656097"/>
                  <a:gd name="connsiteY17" fmla="*/ 922032 h 1656098"/>
                  <a:gd name="connsiteX18" fmla="*/ 1511749 w 1656097"/>
                  <a:gd name="connsiteY18" fmla="*/ 952973 h 1656098"/>
                  <a:gd name="connsiteX19" fmla="*/ 1506114 w 1656097"/>
                  <a:gd name="connsiteY19" fmla="*/ 989892 h 1656098"/>
                  <a:gd name="connsiteX20" fmla="*/ 1491538 w 1656097"/>
                  <a:gd name="connsiteY20" fmla="*/ 1048074 h 1656098"/>
                  <a:gd name="connsiteX21" fmla="*/ 1485827 w 1656097"/>
                  <a:gd name="connsiteY21" fmla="*/ 1064617 h 1656098"/>
                  <a:gd name="connsiteX22" fmla="*/ 1592152 w 1656097"/>
                  <a:gd name="connsiteY22" fmla="*/ 1160683 h 1656098"/>
                  <a:gd name="connsiteX23" fmla="*/ 1498169 w 1656097"/>
                  <a:gd name="connsiteY23" fmla="*/ 1323465 h 1656098"/>
                  <a:gd name="connsiteX24" fmla="*/ 1367507 w 1656097"/>
                  <a:gd name="connsiteY24" fmla="*/ 1281258 h 1656098"/>
                  <a:gd name="connsiteX25" fmla="*/ 1351398 w 1656097"/>
                  <a:gd name="connsiteY25" fmla="*/ 1303350 h 1656098"/>
                  <a:gd name="connsiteX26" fmla="*/ 1301049 w 1656097"/>
                  <a:gd name="connsiteY26" fmla="*/ 1355691 h 1656098"/>
                  <a:gd name="connsiteX27" fmla="*/ 1282493 w 1656097"/>
                  <a:gd name="connsiteY27" fmla="*/ 1371332 h 1656098"/>
                  <a:gd name="connsiteX28" fmla="*/ 1323465 w 1656097"/>
                  <a:gd name="connsiteY28" fmla="*/ 1498169 h 1656098"/>
                  <a:gd name="connsiteX29" fmla="*/ 1160682 w 1656097"/>
                  <a:gd name="connsiteY29" fmla="*/ 1592152 h 1656098"/>
                  <a:gd name="connsiteX30" fmla="*/ 1074277 w 1656097"/>
                  <a:gd name="connsiteY30" fmla="*/ 1496521 h 1656098"/>
                  <a:gd name="connsiteX31" fmla="*/ 1052042 w 1656097"/>
                  <a:gd name="connsiteY31" fmla="*/ 1505484 h 1656098"/>
                  <a:gd name="connsiteX32" fmla="*/ 948719 w 1656097"/>
                  <a:gd name="connsiteY32" fmla="*/ 1531593 h 1656098"/>
                  <a:gd name="connsiteX33" fmla="*/ 922032 w 1656097"/>
                  <a:gd name="connsiteY33" fmla="*/ 1656098 h 1656098"/>
                  <a:gd name="connsiteX34" fmla="*/ 734066 w 1656097"/>
                  <a:gd name="connsiteY34" fmla="*/ 1656098 h 1656098"/>
                  <a:gd name="connsiteX35" fmla="*/ 707323 w 1656097"/>
                  <a:gd name="connsiteY35" fmla="*/ 1531333 h 1656098"/>
                  <a:gd name="connsiteX36" fmla="*/ 688561 w 1656097"/>
                  <a:gd name="connsiteY36" fmla="*/ 1528470 h 1656098"/>
                  <a:gd name="connsiteX37" fmla="*/ 581645 w 1656097"/>
                  <a:gd name="connsiteY37" fmla="*/ 1496716 h 1656098"/>
                  <a:gd name="connsiteX38" fmla="*/ 495416 w 1656097"/>
                  <a:gd name="connsiteY38" fmla="*/ 1592152 h 1656098"/>
                  <a:gd name="connsiteX39" fmla="*/ 332634 w 1656097"/>
                  <a:gd name="connsiteY39" fmla="*/ 1498169 h 1656098"/>
                  <a:gd name="connsiteX40" fmla="*/ 373389 w 1656097"/>
                  <a:gd name="connsiteY40" fmla="*/ 1372000 h 1656098"/>
                  <a:gd name="connsiteX41" fmla="*/ 293970 w 1656097"/>
                  <a:gd name="connsiteY41" fmla="*/ 1290661 h 1656098"/>
                  <a:gd name="connsiteX42" fmla="*/ 287662 w 1656097"/>
                  <a:gd name="connsiteY42" fmla="*/ 1281558 h 1656098"/>
                  <a:gd name="connsiteX43" fmla="*/ 157930 w 1656097"/>
                  <a:gd name="connsiteY43" fmla="*/ 1323465 h 1656098"/>
                  <a:gd name="connsiteX44" fmla="*/ 63947 w 1656097"/>
                  <a:gd name="connsiteY44" fmla="*/ 1160683 h 1656098"/>
                  <a:gd name="connsiteX45" fmla="*/ 170348 w 1656097"/>
                  <a:gd name="connsiteY45" fmla="*/ 1064548 h 1656098"/>
                  <a:gd name="connsiteX46" fmla="*/ 159896 w 1656097"/>
                  <a:gd name="connsiteY46" fmla="*/ 1031651 h 1656098"/>
                  <a:gd name="connsiteX47" fmla="*/ 144063 w 1656097"/>
                  <a:gd name="connsiteY47" fmla="*/ 952912 h 1656098"/>
                  <a:gd name="connsiteX48" fmla="*/ 0 w 1656097"/>
                  <a:gd name="connsiteY48" fmla="*/ 922032 h 1656098"/>
                  <a:gd name="connsiteX49" fmla="*/ 0 w 1656097"/>
                  <a:gd name="connsiteY49" fmla="*/ 734067 h 1656098"/>
                  <a:gd name="connsiteX50" fmla="*/ 152682 w 1656097"/>
                  <a:gd name="connsiteY50" fmla="*/ 701339 h 1656098"/>
                  <a:gd name="connsiteX51" fmla="*/ 159896 w 1656097"/>
                  <a:gd name="connsiteY51" fmla="*/ 669158 h 1656098"/>
                  <a:gd name="connsiteX52" fmla="*/ 182923 w 1656097"/>
                  <a:gd name="connsiteY52" fmla="*/ 602913 h 1656098"/>
                  <a:gd name="connsiteX53" fmla="*/ 63947 w 1656097"/>
                  <a:gd name="connsiteY53" fmla="*/ 495417 h 1656098"/>
                  <a:gd name="connsiteX54" fmla="*/ 157930 w 1656097"/>
                  <a:gd name="connsiteY54" fmla="*/ 332634 h 1656098"/>
                  <a:gd name="connsiteX55" fmla="*/ 318389 w 1656097"/>
                  <a:gd name="connsiteY55" fmla="*/ 384465 h 1656098"/>
                  <a:gd name="connsiteX56" fmla="*/ 353537 w 1656097"/>
                  <a:gd name="connsiteY56" fmla="*/ 346539 h 1656098"/>
                  <a:gd name="connsiteX57" fmla="*/ 385166 w 1656097"/>
                  <a:gd name="connsiteY57" fmla="*/ 320558 h 1656098"/>
                  <a:gd name="connsiteX58" fmla="*/ 332634 w 1656097"/>
                  <a:gd name="connsiteY58" fmla="*/ 157929 h 1656098"/>
                  <a:gd name="connsiteX59" fmla="*/ 495416 w 1656097"/>
                  <a:gd name="connsiteY59" fmla="*/ 63947 h 1656098"/>
                  <a:gd name="connsiteX60" fmla="*/ 612546 w 1656097"/>
                  <a:gd name="connsiteY60" fmla="*/ 193585 h 1656098"/>
                  <a:gd name="connsiteX61" fmla="*/ 688561 w 1656097"/>
                  <a:gd name="connsiteY61" fmla="*/ 172338 h 1656098"/>
                  <a:gd name="connsiteX62" fmla="*/ 697415 w 1656097"/>
                  <a:gd name="connsiteY62" fmla="*/ 170987 h 16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656097" h="1656098">
                    <a:moveTo>
                      <a:pt x="734066" y="0"/>
                    </a:moveTo>
                    <a:lnTo>
                      <a:pt x="922032" y="0"/>
                    </a:lnTo>
                    <a:lnTo>
                      <a:pt x="958682" y="170987"/>
                    </a:lnTo>
                    <a:lnTo>
                      <a:pt x="967537" y="172338"/>
                    </a:lnTo>
                    <a:lnTo>
                      <a:pt x="1042604" y="194634"/>
                    </a:lnTo>
                    <a:lnTo>
                      <a:pt x="1160682" y="63947"/>
                    </a:lnTo>
                    <a:lnTo>
                      <a:pt x="1323465" y="157929"/>
                    </a:lnTo>
                    <a:lnTo>
                      <a:pt x="1271151" y="319877"/>
                    </a:lnTo>
                    <a:lnTo>
                      <a:pt x="1280994" y="327054"/>
                    </a:lnTo>
                    <a:cubicBezTo>
                      <a:pt x="1299308" y="342918"/>
                      <a:pt x="1316780" y="359726"/>
                      <a:pt x="1333335" y="377405"/>
                    </a:cubicBezTo>
                    <a:lnTo>
                      <a:pt x="1338950" y="384065"/>
                    </a:lnTo>
                    <a:lnTo>
                      <a:pt x="1498169" y="332634"/>
                    </a:lnTo>
                    <a:lnTo>
                      <a:pt x="1592152" y="495417"/>
                    </a:lnTo>
                    <a:lnTo>
                      <a:pt x="1473528" y="602595"/>
                    </a:lnTo>
                    <a:lnTo>
                      <a:pt x="1483127" y="626411"/>
                    </a:lnTo>
                    <a:lnTo>
                      <a:pt x="1501984" y="701032"/>
                    </a:lnTo>
                    <a:lnTo>
                      <a:pt x="1656097" y="734067"/>
                    </a:lnTo>
                    <a:lnTo>
                      <a:pt x="1656097" y="922032"/>
                    </a:lnTo>
                    <a:lnTo>
                      <a:pt x="1511749" y="952973"/>
                    </a:lnTo>
                    <a:lnTo>
                      <a:pt x="1506114" y="989892"/>
                    </a:lnTo>
                    <a:cubicBezTo>
                      <a:pt x="1502081" y="1009604"/>
                      <a:pt x="1497209" y="1029011"/>
                      <a:pt x="1491538" y="1048074"/>
                    </a:cubicBezTo>
                    <a:lnTo>
                      <a:pt x="1485827" y="1064617"/>
                    </a:lnTo>
                    <a:lnTo>
                      <a:pt x="1592152" y="1160683"/>
                    </a:lnTo>
                    <a:lnTo>
                      <a:pt x="1498169" y="1323465"/>
                    </a:lnTo>
                    <a:lnTo>
                      <a:pt x="1367507" y="1281258"/>
                    </a:lnTo>
                    <a:lnTo>
                      <a:pt x="1351398" y="1303350"/>
                    </a:lnTo>
                    <a:cubicBezTo>
                      <a:pt x="1335535" y="1321664"/>
                      <a:pt x="1318727" y="1339136"/>
                      <a:pt x="1301049" y="1355691"/>
                    </a:cubicBezTo>
                    <a:lnTo>
                      <a:pt x="1282493" y="1371332"/>
                    </a:lnTo>
                    <a:lnTo>
                      <a:pt x="1323465" y="1498169"/>
                    </a:lnTo>
                    <a:lnTo>
                      <a:pt x="1160682" y="1592152"/>
                    </a:lnTo>
                    <a:lnTo>
                      <a:pt x="1074277" y="1496521"/>
                    </a:lnTo>
                    <a:lnTo>
                      <a:pt x="1052042" y="1505484"/>
                    </a:lnTo>
                    <a:lnTo>
                      <a:pt x="948719" y="1531593"/>
                    </a:lnTo>
                    <a:lnTo>
                      <a:pt x="922032" y="1656098"/>
                    </a:lnTo>
                    <a:lnTo>
                      <a:pt x="734066" y="1656098"/>
                    </a:lnTo>
                    <a:lnTo>
                      <a:pt x="707323" y="1531333"/>
                    </a:lnTo>
                    <a:lnTo>
                      <a:pt x="688561" y="1528470"/>
                    </a:lnTo>
                    <a:lnTo>
                      <a:pt x="581645" y="1496716"/>
                    </a:lnTo>
                    <a:lnTo>
                      <a:pt x="495416" y="1592152"/>
                    </a:lnTo>
                    <a:lnTo>
                      <a:pt x="332634" y="1498169"/>
                    </a:lnTo>
                    <a:lnTo>
                      <a:pt x="373389" y="1372000"/>
                    </a:lnTo>
                    <a:lnTo>
                      <a:pt x="293970" y="1290661"/>
                    </a:lnTo>
                    <a:lnTo>
                      <a:pt x="287662" y="1281558"/>
                    </a:lnTo>
                    <a:lnTo>
                      <a:pt x="157930" y="1323465"/>
                    </a:lnTo>
                    <a:lnTo>
                      <a:pt x="63947" y="1160683"/>
                    </a:lnTo>
                    <a:lnTo>
                      <a:pt x="170348" y="1064548"/>
                    </a:lnTo>
                    <a:lnTo>
                      <a:pt x="159896" y="1031651"/>
                    </a:lnTo>
                    <a:lnTo>
                      <a:pt x="144063" y="952912"/>
                    </a:lnTo>
                    <a:lnTo>
                      <a:pt x="0" y="922032"/>
                    </a:lnTo>
                    <a:lnTo>
                      <a:pt x="0" y="734067"/>
                    </a:lnTo>
                    <a:lnTo>
                      <a:pt x="152682" y="701339"/>
                    </a:lnTo>
                    <a:lnTo>
                      <a:pt x="159896" y="669158"/>
                    </a:lnTo>
                    <a:lnTo>
                      <a:pt x="182923" y="602913"/>
                    </a:lnTo>
                    <a:lnTo>
                      <a:pt x="63947" y="495417"/>
                    </a:lnTo>
                    <a:lnTo>
                      <a:pt x="157930" y="332634"/>
                    </a:lnTo>
                    <a:lnTo>
                      <a:pt x="318389" y="384465"/>
                    </a:lnTo>
                    <a:lnTo>
                      <a:pt x="353537" y="346539"/>
                    </a:lnTo>
                    <a:lnTo>
                      <a:pt x="385166" y="320558"/>
                    </a:lnTo>
                    <a:lnTo>
                      <a:pt x="332634" y="157929"/>
                    </a:lnTo>
                    <a:lnTo>
                      <a:pt x="495416" y="63947"/>
                    </a:lnTo>
                    <a:lnTo>
                      <a:pt x="612546" y="193585"/>
                    </a:lnTo>
                    <a:lnTo>
                      <a:pt x="688561" y="172338"/>
                    </a:lnTo>
                    <a:lnTo>
                      <a:pt x="697415" y="170987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E2E2E2"/>
                  </a:gs>
                </a:gsLst>
                <a:lin ang="2700000" scaled="1"/>
              </a:gradFill>
              <a:ln>
                <a:noFill/>
              </a:ln>
              <a:effectLst>
                <a:outerShdw blurRad="1905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27" name="椭圆 226"/>
              <p:cNvSpPr/>
              <p:nvPr>
                <p:custDataLst>
                  <p:tags r:id="rId14"/>
                </p:custDataLst>
              </p:nvPr>
            </p:nvSpPr>
            <p:spPr>
              <a:xfrm>
                <a:off x="5189939" y="1995474"/>
                <a:ext cx="1129900" cy="1129900"/>
              </a:xfrm>
              <a:prstGeom prst="ellipse">
                <a:avLst/>
              </a:prstGeom>
              <a:solidFill>
                <a:srgbClr val="00744B"/>
              </a:solidFill>
              <a:ln w="22225">
                <a:gradFill flip="none" rotWithShape="1">
                  <a:gsLst>
                    <a:gs pos="0">
                      <a:srgbClr val="CDCDC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  <p:sp>
            <p:nvSpPr>
              <p:cNvPr id="228" name="椭圆 227"/>
              <p:cNvSpPr/>
              <p:nvPr>
                <p:custDataLst>
                  <p:tags r:id="rId15"/>
                </p:custDataLst>
              </p:nvPr>
            </p:nvSpPr>
            <p:spPr>
              <a:xfrm>
                <a:off x="5266821" y="2072357"/>
                <a:ext cx="976135" cy="9761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100000">
                      <a:srgbClr val="CDCDCD"/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800" b="1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/>
                    <a:ea typeface="微软雅黑" panose="020B0503020204020204" pitchFamily="34" charset="-122"/>
                    <a:sym typeface="Arial" panose="020B0604020202020204"/>
                  </a:rPr>
                  <a:t>胎生</a:t>
                </a:r>
                <a:endParaRPr lang="zh-CN" altLang="en-US" sz="2800" b="1">
                  <a:solidFill>
                    <a:schemeClr val="accent6">
                      <a:lumMod val="7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endParaRPr>
              </a:p>
            </p:txBody>
          </p:sp>
        </p:grpSp>
      </p:grpSp>
      <p:sp>
        <p:nvSpPr>
          <p:cNvPr id="9217" name="Text Box 2"/>
          <p:cNvSpPr txBox="1"/>
          <p:nvPr/>
        </p:nvSpPr>
        <p:spPr>
          <a:xfrm>
            <a:off x="1326515" y="1667510"/>
            <a:ext cx="8950960" cy="58356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144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716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28800" indent="0" algn="l" defTabSz="914400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zh-CN" altLang="en-US" sz="1800" b="0" i="0" u="none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50000"/>
              </a:spcBef>
              <a:buFont typeface="Arial" panose="020B0604020202020204" pitchFamily="34" charset="0"/>
            </a:pPr>
            <a:r>
              <a:rPr lang="zh-CN" altLang="en-US" sz="3200" b="1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</a:rPr>
              <a:t>为什么胎生、哺乳提高了哺乳动物后代的成活率？</a:t>
            </a:r>
            <a:endParaRPr lang="zh-CN" altLang="en-US" sz="3200" b="1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 8"/>
          <p:cNvSpPr txBox="1"/>
          <p:nvPr/>
        </p:nvSpPr>
        <p:spPr>
          <a:xfrm>
            <a:off x="1445260" y="365760"/>
            <a:ext cx="3423920" cy="475615"/>
          </a:xfrm>
          <a:prstGeom prst="rect">
            <a:avLst/>
          </a:prstGeom>
        </p:spPr>
        <p:txBody>
          <a:bodyPr/>
          <a:lstStyle/>
          <a:p>
            <a:pPr marL="0" marR="0" lvl="0" indent="0" defTabSz="111061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44B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j-cs"/>
                <a:sym typeface="Arial" panose="020B0604020202020204"/>
              </a:rPr>
              <a:t>哺乳动物牙齿的分化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44B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j-cs"/>
              <a:sym typeface="Arial" panose="020B0604020202020204"/>
            </a:endParaRPr>
          </a:p>
        </p:txBody>
      </p:sp>
      <p:pic>
        <p:nvPicPr>
          <p:cNvPr id="10243" name="Picture 4"/>
          <p:cNvPicPr>
            <a:picLocks noChangeAspect="1"/>
          </p:cNvPicPr>
          <p:nvPr/>
        </p:nvPicPr>
        <p:blipFill>
          <a:blip r:embed="rId1"/>
          <a:srcRect r="-76" b="-61"/>
          <a:stretch>
            <a:fillRect/>
          </a:stretch>
        </p:blipFill>
        <p:spPr>
          <a:xfrm>
            <a:off x="2296795" y="1387475"/>
            <a:ext cx="6015355" cy="302069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12" name="Text 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843270" y="4669155"/>
            <a:ext cx="5426075" cy="148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21917" tIns="60958" rIns="121917" bIns="60958">
            <a:no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+mn-ea"/>
              </a:rPr>
              <a:t>狼的牙齿除具有门齿和</a:t>
            </a:r>
            <a:r>
              <a:rPr lang="zh-CN" altLang="en-US" sz="2000" b="1">
                <a:latin typeface="+mn-ea"/>
              </a:rPr>
              <a:t>臼齿外，还有</a:t>
            </a:r>
            <a:r>
              <a:rPr lang="zh-CN" altLang="en-US" sz="2000" b="1">
                <a:solidFill>
                  <a:srgbClr val="C00000"/>
                </a:solidFill>
              </a:rPr>
              <a:t>犬齿</a:t>
            </a:r>
            <a:r>
              <a:rPr lang="zh-CN" altLang="en-US" sz="2000" b="1">
                <a:latin typeface="+mn-ea"/>
              </a:rPr>
              <a:t>，适于撕咬食物，与</a:t>
            </a:r>
            <a:r>
              <a:rPr lang="zh-CN" altLang="en-US" sz="2000" b="1">
                <a:solidFill>
                  <a:srgbClr val="C00000"/>
                </a:solidFill>
              </a:rPr>
              <a:t>肉食性生活</a:t>
            </a:r>
            <a:r>
              <a:rPr lang="zh-CN" altLang="en-US" sz="2000" b="1">
                <a:latin typeface="+mn-ea"/>
              </a:rPr>
              <a:t>相适应。</a:t>
            </a:r>
            <a:endParaRPr lang="zh-CN" altLang="en-US" sz="2000" b="1">
              <a:latin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994265" y="2509520"/>
            <a:ext cx="403860" cy="551180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</a:rPr>
              <a:t>  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7272655" y="5132705"/>
            <a:ext cx="323215" cy="551180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</a:rPr>
              <a:t> 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327775" y="5638800"/>
            <a:ext cx="403860" cy="551180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</a:rPr>
              <a:t>  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999740" y="5683885"/>
            <a:ext cx="4272915" cy="7035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800" b="1"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兔和狼都有门齿和臼齿。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7235" y="4669155"/>
            <a:ext cx="47155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+mn-ea"/>
                <a:sym typeface="+mn-ea"/>
              </a:rPr>
              <a:t>兔的牙齿分为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门齿</a:t>
            </a:r>
            <a:r>
              <a:rPr lang="zh-CN" altLang="en-US" sz="2000" b="1">
                <a:latin typeface="+mn-ea"/>
                <a:sym typeface="+mn-ea"/>
              </a:rPr>
              <a:t>和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臼齿</a:t>
            </a:r>
            <a:r>
              <a:rPr lang="zh-CN" altLang="en-US" sz="2000" b="1">
                <a:latin typeface="+mn-ea"/>
                <a:sym typeface="+mn-ea"/>
              </a:rPr>
              <a:t>，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门齿</a:t>
            </a:r>
            <a:r>
              <a:rPr lang="zh-CN" altLang="en-US" sz="2000" b="1">
                <a:latin typeface="+mn-ea"/>
                <a:sym typeface="+mn-ea"/>
              </a:rPr>
              <a:t>适于切断食物，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臼齿</a:t>
            </a:r>
            <a:r>
              <a:rPr lang="zh-CN" altLang="en-US" sz="2000" b="1">
                <a:latin typeface="+mn-ea"/>
                <a:sym typeface="+mn-ea"/>
              </a:rPr>
              <a:t>适于咀嚼食物，与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植食性生活</a:t>
            </a:r>
            <a:r>
              <a:rPr lang="zh-CN" altLang="en-US" sz="2000" b="1">
                <a:latin typeface="+mn-ea"/>
                <a:sym typeface="+mn-ea"/>
              </a:rPr>
              <a:t>相适应</a:t>
            </a:r>
            <a:endParaRPr lang="zh-CN" altLang="en-US" sz="2000" b="1"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136.5096062992126,&quot;left&quot;:-42.48889763779535,&quot;top&quot;:237.5363779527559,&quot;width&quot;:476.4861417322835}"/>
</p:tagLst>
</file>

<file path=ppt/tags/tag10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11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12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13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14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15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16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17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18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19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.xml><?xml version="1.0" encoding="utf-8"?>
<p:tagLst xmlns:p="http://schemas.openxmlformats.org/presentationml/2006/main">
  <p:tag name="KSO_WM_DIAGRAM_VIRTUALLY_FRAME" val="{&quot;height&quot;:136.5096062992126,&quot;left&quot;:-42.48889763779535,&quot;top&quot;:237.5363779527559,&quot;width&quot;:476.4861417322835}"/>
</p:tagLst>
</file>

<file path=ppt/tags/tag20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1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2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3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4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5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6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7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8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29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0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1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2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3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4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5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6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7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38.xml><?xml version="1.0" encoding="utf-8"?>
<p:tagLst xmlns:p="http://schemas.openxmlformats.org/presentationml/2006/main">
  <p:tag name="KSO_WM_DIAGRAM_VIRTUALLY_FRAME" val="{&quot;height&quot;:117.18086614173231,&quot;left&quot;:98.79251968503937,&quot;top&quot;:303.4540157480315,&quot;width&quot;:764.7103937007874}"/>
</p:tagLst>
</file>

<file path=ppt/tags/tag39.xml><?xml version="1.0" encoding="utf-8"?>
<p:tagLst xmlns:p="http://schemas.openxmlformats.org/presentationml/2006/main">
  <p:tag name="KSO_WM_DIAGRAM_VIRTUALLY_FRAME" val="{&quot;height&quot;:117.18086614173231,&quot;left&quot;:98.79251968503937,&quot;top&quot;:303.4540157480315,&quot;width&quot;:764.7103937007874}"/>
</p:tagLst>
</file>

<file path=ppt/tags/tag4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44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45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46.xml><?xml version="1.0" encoding="utf-8"?>
<p:tagLst xmlns:p="http://schemas.openxmlformats.org/presentationml/2006/main">
  <p:tag name="KSO_WM_DIAGRAM_VIRTUALLY_FRAME" val="{&quot;height&quot;:396.48362204724407,&quot;left&quot;:108.57173228346457,&quot;top&quot;:109.76015748031496,&quot;width&quot;:743.3893700787401}"/>
</p:tagLst>
</file>

<file path=ppt/tags/tag47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48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49.xml><?xml version="1.0" encoding="utf-8"?>
<p:tagLst xmlns:p="http://schemas.openxmlformats.org/presentationml/2006/main">
  <p:tag name="KSO_WM_DIAGRAM_VIRTUALLY_FRAME" val="{&quot;height&quot;:396.48362204724407,&quot;left&quot;:108.57173228346457,&quot;top&quot;:109.76015748031496,&quot;width&quot;:743.3893700787401}"/>
</p:tagLst>
</file>

<file path=ppt/tags/tag5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50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51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52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53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54.xml><?xml version="1.0" encoding="utf-8"?>
<p:tagLst xmlns:p="http://schemas.openxmlformats.org/presentationml/2006/main">
  <p:tag name="KSO_WM_DIAGRAM_VIRTUALLY_FRAME" val="{&quot;height&quot;:396.48362204724407,&quot;left&quot;:108.57173228346457,&quot;top&quot;:109.76015748031496,&quot;width&quot;:743.3893700787401}"/>
</p:tagLst>
</file>

<file path=ppt/tags/tag55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56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57.xml><?xml version="1.0" encoding="utf-8"?>
<p:tagLst xmlns:p="http://schemas.openxmlformats.org/presentationml/2006/main">
  <p:tag name="KSO_WM_DIAGRAM_VIRTUALLY_FRAME" val="{&quot;height&quot;:423.03350325562076,&quot;left&quot;:44.33858267716533,&quot;top&quot;:154.35,&quot;width&quot;:838.9725196850395}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ISPRING_ULTRA_SCORM_COURSE_ID" val="CCE67131-D6FA-448D-AA80-C1C80EF4B55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E:\临时\素材\总结\银行\交通\sw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A4indJDmokTmIEAAAFEQAAHQAAAHVuaXZlcnNhbC9jb21tb25fbWVzc2FnZXMubG5nrVhtb9s2EP5eoP+BEFBgA7a0HdCiGBIHtMTYRGTJleg42TAIjMTYRCgx1Yvb7NN+zX7YfsmOlJ3EfYGkJIBtmJTvuePdPXdHHx5/yRXaiLKSujhy3h68cZAoUp3JYnXkLNjJrx8cVNW8yLjShThyCu2g49HLF4eKF6uGrwR8f/kCocNcVBUsq5FZ3a+RzI6c+Thxw9kcBxeJH07CZEwnzsjV+Q0vbpGvV/qn395/+PL23fufD19v5frAxDPs+/tAyCK9e9MDKGBR6CeARvwkIOfMGZnPYXLhgvk0IM5o+2WY9DwiZ87IfHbKLaKIBCyJfeqRhMZJEDLrC58w4jmjC92gNd8IVGu0keIzqtcC4ljLUqBKycw+SDVsFI3oUuaFM0yDJCIxi6jLaBg4o1iX5e0vFpY39VqXoK5Cmaz4pRKZ1QkZY5/flKIC1byGjELwqtcSfqlzLouDTtURXtJgkrAw9OOEBN5uxxmRIkNeyY2agSgRjkkEACWvRPkI2cRmmRVHWKlhCFM6mfrwZsaEqVytFbzroXbMCcRgLoouKcgREkF2xfEyjDzjNFCFOLrhVfVZl9lefjwMVBcwDdwQUtBlD8CZwdgBQ4wl1I2yFGndBTYjcYwnJBmH55DIwLtwiER4CnQ7HSJxQWKgCIm7ZAJ8RifYJLyh2C7/d/xKuUlndYt4moKccd9G6qaCHeNSYIFlWnUwTE1MPi4gbBT7P6BxiwretauV3Aiwo8xE2akIKotLPJNFHxf0j+QEU594CaSVFy4TZkue0ZjzW1ToGvFsw4tUoEuR8gZy/RaeZTKzz0ycrf5Pjfwb8XpbVV5tC1LgkfNXQ+3Zq2HfMaupwKa6FvlN3aXaOGxr/mOsMDn9QxP6HP1x+mOXBDii4fNEppJ5o9qq++T43Fk2NEadRjzRU/2j9dyWxG1tHVMoWGOp+0sQ6Kamf0ADVP2laHACiuZtiYYaTourATqDcAsQaPRYjDNw1Z4JZ+DCAfJLMo4pg9loKS4rWXeOHZaNbYC+H9oU5jwlanFPxktxpWHCUYJv2ukDupCNdGdAHww3e62CUeaDyQEArtrkAUglc7A/64G5mJGdB9oCv3eSpW5UZsmr5LUt8uDbJhffjk1Xpc7truLVLnnbJnP8FCvaw0Wt0vmA9n/Hv97xeUC/x0cpJjhyp4mLA5eYQd9wVfUUAgoYV/gsTnw8NuLAhZzX6Rqa6ZVuiqwnUDure+QEA9j2zLHgZbr+759/e2J8ZUm7i7a7vw8CAWKbKkjuwP4MdC2qv7pAGB7vy9lFH6nt3WYn1/Oqwyhk4bPcIXjbWnKdw9ZBt15I8m3QMGPYnc6AB7FNe92UMLoNQZjh6BRqmZ3CndGMl9dQCJnWahCKdbVJwHqY9vvrZVMrWYghsk9rJebAjM4T7Hn2rg3kUzK9bntmBjeKdHvpVnDp7gvmTnEAdfYrPJHJeiCgbU27KgREb9f3NN9826nuVpX9w+Lw9YP/L/4HUEsDBBQAAgAIADiKd0kIfgsjKQMAAIYMAAAnAAAAdW5pdmVyc2FsL2ZsYXNoX3B1Ymxpc2hpbmdfc2V0dGluZ3MueG1s1VfdbtowFL7nKSxPvSxpO7p2KKGqCmjVWkCFbe1VZWJDrDp2FttQerWn2YPtSXYcAwW169IfpE0IEZ+f7/yfmPDoNhVownLNlYzwbnUHIyZjRbkcR/jLoL19iJE2RFIilGQRlgqjo0YlzOxQcJ30mTEgqhHASF3PTIQTY7J6EEyn0yrXWe64SlgD+LoaqzTIcqaZNCwPMkFm8GNmGdN4jlACAL6pknO1RqWCUOiRzhW1giFOwXPJXVBEtAXRCQ682JDEN+NcWUlPlFA5ysfDCL87PHafhYyHavKUSZcT3QCiI5s6oZQ7L4jo8zuGEsbHCbh7UMNoyqlJIrxXcyggHTxEKbB96MShnCjIgTRz+JQZQokh/ujtGXZr9ILgSXQmScrjAXCQiz/CzcH1p6te6+LstPP5etDtng1Oe96JQidYxwmDdUMhOKRsHrOlnZAYQ+IE/AadERGahcEqaSE2UnLNOXdGQyUg94UWtFE6ZLRDUrZSjf4Nl22Q3MVoBIGIWYSPc04ERtwQweOlsrZDbbgpqt5elUSABe3J0Hkf35v32YkTkmu26taCo13O48Y3ZQVFM2WR4DcMGYUgfpvCU8LQanHQKFdpQYX2MUgLDhYnnE0ZPSpyOgf8k6ErMJFa0IRezQQz3sJ3y+/QkI1UDriMTKCzgc61x68+CzgjWt+DkoWPW/2z02br+rTTbF1uuQAJnRAZPxMcCs7SzGwEn8yQVGahB+mIidWsKArltOCVia368jJonlrhy/zWxViB3mBJNmPlOYX5qwelzSZkUgyiG64CGkaQQ0k8JjBiWBdcWlYWMCYSKSlmiMSw1rQb6wlXVgPFD7CH1i/30OsjLovTGFYbWMwpy0tB7uzuva/tfzg4/FivBr9+/Nx+Umm+8HuCOHN+4588ufKXa//hNgwDt6UfX9omt//mzu5dtL6WyWundTkoVdJWvxRct4xU93MZqQv/kumtvGBKuQBLaeyHDNaS4Ck3jL5li72gTV71bvc9tpk22WDMrxmN/yZkf1peE9fuhWHw6MXVcVIueQqJcCtxedtt7Nd24Kb5KKtSAbT1/w6Nym9QSwMEFAACAAgAOIp3SbX8CWS6AgAAVQoAACEAAAB1bml2ZXJzYWwvZmxhc2hfc2tpbl9zZXR0aW5ncy54bWyVVm1v4jAM/n6/AnHf6e6VndQhMcZJk3a36Tbte9qaNiJNqiRlx7+/OE3WBCj0sCYR+3lsx7HNUrWlfPFhMklzwYR8Bq0pLxVqvG5Ci5tp1mot+CwXXAPXMy5kTdh08fGn/aSJRV5iiR3IsZwNyaEPM7efMRQX49scZYiQi7ohfP8gSjHLSL4tpWh5cTG1at+AZJRvDfLqx3y1HgzAqNL3Guoop/U1yjhKI0EpwJS+r1EushjJgPlIV/YzktOHOn/7A9qOKqotbfkJZYjWkBLiIl8vUYbx3HiPX2WOcp6g4a820C+fUQahjOxBxs7vvqIMMkTTNv/TI40UJRY05px/xHcOE6Qw44dZXaFcJOCFMNDFV3DlsXe9C0Duazj3KY6rFOwJ63qwEPDRMwYLLVtIE3/qbKoSb4+tNvMBiw1hygBCVQ96Mkk/kVZ5N7Gux/2BN8qL0JfT9JBXwdoaVl3CgbtY3+NXq1u7K0Kn77ogQwk7pwxS7JU98rep6xEyUPbIZ0YLeORsf5zBoakj+Ue+Je45z9ffWIETcyyc1Z+8FSM94OiqIFWn8JhaFLBQmM4LrQHfLU2srkspOcop5WRHS6Kp4L8Ql+3tZVSaHBhcr53urFRTzeBUw9kczZoOy2XPcT86a9yQ3c9Cf7nuPNFmi99MidYkr2rzs6SmE8czY2IKM01OM3BPGjjIe74RAcfGHiLVRG5BvgjBxobhQoMa6150wzUET5OgBmlyusqpc3Kq/LytM5Br82oUlK9yrOyAFS0rZv70K4U3KA4YA9aOqivjjxP63peBwjUBEJlXvmu7Q2epW6Ypgx344Q8U9spDd0uV6dKhhlvqB9josOWcZlRPul3R90q8QwL9CfyrSStyfGAZ0faaZMreLJp8v4b7XKLF7NcZNl+4yezZ9VLk2NiPK2iU+O/kP1BLAwQUAAIACAA4indJKpYPZ/4CAACXCwAAJgAAAHVuaXZlcnNhbC9odG1sX3B1Ymxpc2hpbmdfc2V0dGluZ3MueG1szZZvTxoxGMDf8ymaLr6UU+emI3cYIxiJToiwTV+Zci1cY6+9tT3wfLVPsw+2T7KnV0CIjp1GloUQ6NM+v+df+7Th0X0q0IRpw5WM8G59ByMmY0W5HEf4y+B0+xAjY4mkRCjJIiwVRkfNWpjlQ8FN0mfWwlKDACNNI7MRTqzNGkEwnU7r3GTazSqRW+CbeqzSINPMMGmZDjJBCvixRcYMnhEqAOCbKjlTa9ZqCIWe9FnRXDDEKXguuQuKiDObChz4VUMS3421yiU9UUJppMfDCL87PHaf+RpPavGUSZcS0wShE9sGoZQ7J4jo8weGEsbHCXh7sI/RlFObRHhv31FgdfCUUrJ95MRRThSkQNoZPmWWUGKJH3p7lt1bMxd4ES0kSXk8gBnkwo9wa3B7dtNrX110Ls9vB93uxaDT806UOsEqJwxWDYXgkMp1zBZ2QmItiRPwG3RGRBgWBsui+bKRkivOuTEaKgGpL7UwGoGnoojwseZEYMQtETxezFqix8yecgExON3d+kha/Aj08cYJ0YYtG5rPGJfFuPlN5YKiQuVI8DuGrEIQUZ7Cv4Sh5XSjkVZpKRXEWGQEpwxNOJsyelRmaQb8k6EbMJHmoAmbLxPMegvfc/6AhmykNHAZmcBWBTk3nl9/ETgjxjxCydzHrf5Fp9W+7Vy22tdbLkBCJ0TGL4RDCVma2Y3wSYGksnM9SEdMcsPKolBOy7kqsdVfXwbD01z4Mr91MZbQGyzJZqy8pDB/9aCy2YRMyoPoDleJhiPIoSSeCRMxHHcuc1YVGBOJlBQFIjE0KuOO9YSr3IDEH2CPNq/30OsjLsvRGG4OsKgp05WQO7t77/c/fDw4/NSoB79+/NxeqzRr4T1BnDnfw0/WNvFFI3/aDcPA9c7n27DV+b/qwr2r9tcqmbpsXw8qFandr4TrVlnVPa+y6spfG72lK6OSC9Bmxv7YQKMRPOWW0bfcNK8o/Pr712+LNyr8BqNYu33/3yD8aPHcWnlfhcGzD8AayFcf083ab1BLAwQUAAIACAA4indJaHFSkZoBAAAfBgAAHwAAAHVuaXZlcnNhbC9odG1sX3NraW5fc2V0dGluZ3MuanONlE1vwjAMhu/8CpRdJ8Q+YbuhwaRJHCaN27RDKKZUpEmVpB0d4r+vDl9N6o7FF/Ly5HXsKt52utViEes+d7fut9u/+3unAWpW53Dt66JFT1FnRiQLmCUpiEQCC5DiePQk784EZcykM52XH2hran5M4T9LLkwdzwgLTWiGOlwQ4DehbajDPyexU6trX1Ot0fPcWiV7kZIWpO1JpVPuGHb16la9xABWBegL6JJH4JkO3Gojz44PA4w6F6k047Kcqlj15jxax1rlctGWf1VmoKtPvt4D/afBy8SzE4mxbxbSMPFkiNFOZhqMgUPexwkGCQs+B1Hz7bv1B+oZNwsK6CIxiT3SoxuMOp3xGBpdGo4wfExWXo1uDjCanIWN3RN3txgeIXgJumE1vsfwQJXl2T8+YKZVjB1poM2en1Ch+CKR8SF1H4Pk8LJo29a9c6Hu+mPmPSEVPKEV9fzSttkRgoYArTeWjnlNkHdK2QlKlEQORWjUtCroOWLDOYL7zy7j1vJolVbjoRqOVRu4XoOeKSWq239dumeYq7P7BVBLAwQUAAIACAA4indJ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A4indJs7+zUG0AAAByAAAAHAAAAHVuaXZlcnNhbC9sb2NhbF9zZXR0aW5ncy54bWwNzD0OgzAMQOGdU1ieytC/jYHAxlhVKj2AFSyE5Ngosapye7K94dPrx38S+HEum2nA5+2BwBpt2XQN+J2na4dQnHQhMeWAagjj0PRikeTD7hUW2IUOzjOnGs4vSlW+MxdWJ69nuETbjxbvQ3MC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iKd0lkMf4UzAgAAPw9AAApAAAAdW5pdmVyc2FsL3NraW5fY3VzdG9taXphdGlvbl9zZXR0aW5ncy54bWztW+tu47oR/t+nIFwc4BQo4ot8S+F1IUt0Iqwj+1hKstuiMGSLsYVIoo9Ee9cH/tGn6YP1STqkpFhybEfKpgXaKtosVsOZb4acC0kNthc+O76yCRn1nN8s5lDfIIw5/jLs/w6h3oK6NJgEJCQsrB4oj45v02+a/0Q5Daghs3zbCmyFj4b9GhqKH9TtyF21C2/NQbOBOk3cwF2k4pYCY9eSei0pMKY26kqvegQR4QZkQXx2GrVXzYy+FtD8kARM823yvS9ludND2RncBJbtAF/Ybzf5s0+07tUmf1Cz3uq08L4hS5LURkpLrau1fadz3ZHrCNearZq0H3QbUkNC9Varft3e1zuNlgRvw+s2oDTxdRs1O81mQ903cAOkkSwP1Iay70jX9boM2nD3WtkPh4NOrYbq9brUVPettjQc1BBwS4AhS12+gJIqDaT2Xh7I9a6EhspwMGzusYrbSgt1G7hdq+2bg4FUqx0W9zC79HIdqLmnkyznG4AnXXBylMdW9URw9RabIABmk3hr12IE+ZZHPlVETPpMRCz6eUHXuz9U4gAVwZywJ3ZlqRERyBysfwKrVxUjCZuwK50YaTpy7E+V+YYx6l8tqM8A6sqngWe5lf7vo9iJZ5ZHkm5JUETuyVqQg7qO+MkrFuuCeIbnktCCemvL343okl7NrcXzMqAb385l5mq3JoHr+M/AXbvuKPiiItcJmcaIl7EPd/mTX2wN/gwJN6+N+ZNL0rXmxE001sRPAbmDyrdX5Eh064QOE6JynT+XRNfWkmQd0JX5c1nGBy1Zr3X487YQI98ZsEs8/RsX2V1rR4KskqhcXpSi6826aDytA7rki52Ve9vRL3IuherjL7mFNf7kEuIT5ApzeSleNjF/9Ygxfj2uJT0PtIBz08UlJgnIyWCmjO8msv51NhrfjGcD7abSV6KsRDwtf260u9/rrTZUrlguJ5JxJ49GWSwkwFq1fFi6OR2PZgCIRzMdfzErff53YdHxvTnSdFzpx/8oDDCZ4odKn/+dR/R+OsW6OTNGmopnmjHTx6ZYlxE2sVrpf6UbtLK2BDGKtg75htiKICjPTkBQ6Dq2GOAl2/E3JIc+dXwna/psig1zqimmNtYrfYMGwe6PAtnasBUEz8oKke2E1twltlALISLG1+kdCv6wlQOc1LMc/yqP9qn8qOk3M3M8HhkzrKsJpdLHvo3UwOKaigNNZQNPASOwYB9/n/hMRJ9AQLLrFga51W5uR/BrckNuneXKhV/2DmsmGFwyIX4OQQgcPIWoM4zH8VTlawgKkYXWVhh+o4GdCZq063Jga7oyhtBUzBS+yWESbHC84y8gdMiC5cC7w4Yh3+DZYPwFYhxyc1xQaPwZUvJzQaGv2IAcwkYOMV1+0G5knhE8DZMESXJwYfF4d3fIWixAjq/m1qGbECh8hSFNRDaGV4U1GfiXe3CkJo/OZHsEDIst3pbOloApgQ3bXA5dUIYUrPLo+uVe+8tsKGsjrM4g3NTx48wUVZIr9awd8ilDlr21/AVBc7KwNpAJOxizHVuMcc8LE37dOL8hi8X156e4dOkq/vLTO0zKFLwTlsF5GZTBMWXN3tLOly2ewTsN4bF+1oo8C/BuEwwF6/JUG3+Mi0LH27hRlf4IR70YV9RZb9rx4+uV323/BmOMqAQPNKhoA4cWEsKwE/MtBzZPt5Cgpg9BXXxZhILPb6iFAPRxjKFT9AMwD7ByGUMeYEWLQTzigaGZcNh6JHN++8ghLHI18tppf/M7okvggv6SqnPyROG85BJrGx1kYO8S7s/j5dRRKbO1mJo5AsN1wFxGQQWoruPxO1Q+2Ps7nCxFtBtk5vNIN64tstt1nsWOAOu88cjrc9hTQD1Bda0wietoU/rzDxoSTXEa6Z0UO0C8JGhuX6Xy84c8ZmB5qtzOFFlXML9R8Hx288tBdvA1GZnGbCQPOAKkiWexxQp24Sd+z8uPFd0IVDyUAS+evEGsYLH659//kR/myJ6IimLqn4riQPLzqolf8P6qU0bCv+XAMeVBVlS85BSML1SJaP77lalBgH7IlcWKtiWPevwTVy7VkAKxG2XTlJXbO8gSQyQF3QRwFiwIcidPP0PhE2f9Sv/OCp6hcJqUukWBxMrz2GSFbThccTfMdXxSUPyHdyI+eVObzGRVFXd/yFHXWTxH268NF5j4Mx9y6bIInnIr61CdjyCJ7bDimGJzS6oWlITo/VAQtif3uhfC4YOKa0ENZ5nvMz4LqDvhX7Zef8oFBv4hDsK4zwJ+pU/e0hzhin6Lfdd/stwQ2NKkY9YJ2DDhh8UYMks75p7y3LHTuDHlmPGBurAvKNF0UtBZ+rGUogzEl9+0ghfaK8vhmhUPpUw/EI/5dfKdveJPEY/5Db6njOFe99qm46G0aPI5bmAFaXoe3wEP8UWVinmStywPt2DEP8uGqYnEhCynR23SF3uj6XgkTmdOSxtcPWNxz385vtxxmflOTDvkbYfMwCF8q5fjt8cc5pLzwS3mASmYXmrxfioDYp5TKRC1D44XI6IitluTTxW4iFiLFa/0YQXFGJ8qfDmjDs05uXVSz3g5S0kKay6LeqKei3JeSKXPq3gxVTRK9stCveqrdepVL3moF8Oed6C/8eYkwBADDlS52ENZYpp9lXwKexAn0iO5M6NpALYCbB/uSEkmpAiZwBLHqiRbopf0OJwtmeOSLUlKVYqQWpzL8++FkB2Xg1tmI/LE0uEdUwpnQVzrDrGYrYEp+lkpcSNLKzkaKZh0zJqHYvYnqlWy+RxsPLEdJWWah3u6QlN25PXqCVXAe271e9X0Ngs16kSX9WLrFU4HHv/mWnZby25r2W0tu61lt7Xstpbd1rLbWnZby25r2W0tu61lt7Xstpbd1rLbWnZby25r2W0tu61lt7Xstn5kt/XA+v/TbD0Ilb3W/81ea4425oc3W3MI/td2W6PwLNxsjcTKXmuhXuuppunHN1vP7zof22tNWfUfaLYe00AU8M7+B+9/AVBLAwQUAAIACAA5indJ5drQK+8MAAA6HAAAFwAAAHVuaXZlcnNhbC91bml2ZXJzYWwucG5n7Zl7VBPXvscH8XWsgLZSqCDY2ltaqyB4JLwSrgVE6wGNCkghpIjI4RUEMoTwiksriLxsqzwNKBYIJiQi8nAiUEXJKQEiizyAMKSakkACiRBCCK/cwZ571l1nrXv/v2vxxzx+n732/H77N3t/957Zuaf9fU227d4GAIDJiePeZwDAGASADa+3bkYIihb8G3IxSj7j+w3A7LeeRIyNUUf9jgJAY9EHy+GbEPsvl48HJwPAh8S1w2jskm0qAFjxTngfPZcaNg3z6F9rVzgzSyj9ljmzicDLn8K7SJ9N92z7eJc51uLVtk3YW8I7Z3a+Krhx7wPzkC/P39x75qEVfe850qq9fj5zcWU0SzVKyqImJyWEzTi+2+taVvb54RP+MvKln5Ijj5jgM7UCxc+nMMGZcwO+UWMUQyYSD+HxwN8FsYJ4zeUjCszK3GDKJQQWntSKLfurVXkOHX+32wgAv7sEcKg+cKskS+yPFP+aSK9kn+FcTNlnBAAuBEFyEGb5XVfK50gRpyFN9S1qAwBc2V5tCgB7S2nGALD1CwVSdDXXDcHfr+N1vI7X8Tpex+t4Ha/jdbyO1/E6Xsf/7zBOv6hkBSF3Fz8EkfNz7z0A8J+HsFsAYMff+MjH8caP/i/cbw7is/TjCkEQHofW//Ez3deGfBHkoXXWVAgPGhRZwpXpYsRZoeBZHxyvrqUt4cPSJmvaW7ixI+VRvRIc6SZkyJn6qf2BqomHCYEphpVpKjoQpCizSFykHkcmLfLEjFDtLLDi8eY42IkXU/5ENuSDrmUfMHTMF0LyynRm+zUOU0Vq9bDQvs1zqJzsPriyKOoMW/tFIMKt9rurGVk6toSq77JdvQynmsoTKEtiAWgYiWXhDhOyQmMg8ijDpskRlldRsvraEvXMIiUk/0fkaHfLpA3ykAIuGavBWzlI/XrGUgH/gOl8l1f3rLIMS5JWLpoeDZFPHUW3lLR3RatpJw/KIAk8G+odby1J4h6MsuqBF2rcVW1SiLt/q3J2243ZwarVuSmi654crLLjAlOod6DoufTwoDd/tclLEse3NpjMlrP8Y8fKCfl0uc/1MwVWcjnZHU7+w4kQMUhsZoAr2lDmjCajZPx1+oISmi7Y8vsuvu1+W8ryzPyK6jaRi1HKXP9Da4mX2dboCiGVf81EsfxZzL42Z6byifNP7OhL5hvhzaTpsjLUL0oo5SnGnilcsj7eXPLwG2a/Q1fdhg4buhv+U4xN087rEVAaJh/dan5CE9ZctfyHXbylqbJyn7y94LvsxCwkmF6pPoNGY+9MXzBrRtkAhF/cNtSkV7kfgR/zILK/H1oIP67KobnXJZaOMHcGYg8llLIiTsEFZ4t+m22kL9QPRsaJ9I0WDS9ivQNeDZTW5su9Ng0msUJWnk024nTWrup4vj6tklBBeAlnDEe+d9P43s0iI0Bng3Sb8SpQc7d8JOUpgyfKhT7YbTUEtwVP/6VMd5u4//Pusb2mrPSpY/yDxnVIw2j5kzmJVHhOXB2NJLO6tVFJFKskPkQWx2uCYAV8yL+fWrfsCtUQ9vQisWP3ZA8fNHR4w5sKTKYIo3FPsWi6iX63wwSBoWpkl2FFOMpOkK1cq3h31uIaEQIPIWkP0CZYQeAjMyzpaIQx2wrF/xRU1tbfo/OcwKqat48UO3pcf5Hz+IJx6Q6uE6WWEDhY1GXBXXgWgnNmxg7NlUF+vB/zxrqZg8hAbXMdy9TB85nTt0FluLAvuWcsXd2egp5S1PrASUPgqA+Rm4xle+M2iSHWTdZpS/xpxwOoFtf873jmKGljPefCDyE+Z9H25vC+Z75/CCZvVJEroUrX4v2/yMjF4UfE89auvHi+JqlqKSkOq0PGf2tJwiL1NewMWDd5UbzmGhXCV4wK+W3cXMUzH3iTYPPs0PmwKPKE+JApO3QkJTO08jsRmBrxyU5Ud8DxgsRmUlwohoLt2drhCC8PFQB0rpJ49pBAOoYL60+3Aqn7dpGeOlS8mK2GRFI37clpW8MCZ0S0CnFPksTA5V77WfUHCrN7J3mYpSnBjHYMU5Q+fico8BRay1e0dq5MC5VfUZaltqwwX2qV/CsQd4TpXyJtmVwLMaoCcmjO10RKMcIkPq/ZWptc1y1apGs0aQfAdpAcX9erOUCNwm230GdQacamzHR0isLiTRA+U2tgLSspDr11VFWL0e/nBVH1kK4J12B1bIi/pIDerOgkkjS01le423OsoiR9l0HPo1TiMFejbeHFUlATdzjblbH/iYzbbVvIvt8d9E54mutR3LqBld2IcTYB04/0kak6DVht6tKm0rrE7S4e7PvTkWXmu+dbptOHMTGW97H7ZTLuMX7ffazR/CsL/F0c5gIjW59WvDpb0nnX77B6E50cS3tUUQcHtPpfgj3E+feLE0Jb7BXdC/2ldcXsFwTvaacwziL8RNX/oNIKdhv25httEbXb5Ph1WUqoKZB485UI4ieSlOAupy+7x5rcJD44srKhtd/e9v7ZrtpDn6SzZFesjIb3FD/NI1CRbt9SltPYK8+FnITS0qynptz71cz/7bH89qJpevbNopt5Thca5g8IFlzd9n/bk1SeiIYP5fQOsVGYIlR1FPm4jAmBTkrZcG32d0IooTmjOSoexz+YE1lacKshfEyDcj/Hv0Ogxn2mcF5Ykhg60hYn63iVO5ogRjeoAUTKsKKu2vB8tb87HG/8q6NijDPfTLDEzzpWR2wMNjF315KhkVoqq86e5VLWl/7m2HZhdF+I155Kl241PcSuiVAZH0NbQhezi5Nx/D5ucMxTmbLcjM2Y0bQd5a9w/jmMBuu/p9spHbJm8gQRReiWtLe5dsyZd11mLNUzTX9T9Ms9cf/W9rl/7Ct6oo5cooWPnUW9iLQccJxvK/g1ePPfTMQvLq5u+DFxYnzW6jPdQMPPwSie85H8ccsqY0ZVrKXy0rIHT1S/lxG+cWaZ/CKcIeEWQmkEovLiR9jWdyzKSiyog0lV10PQWBFZVhbVX1sfHVupgq4YFO/z4ApnjEwiklM4UJHQMdxRMv0g2+9oYz7kZFoRmrU0bh/upJ4JIR1/+6+UN1prKlt2z+dCI17BXn7unCmXOaLLOb4g+UGIXcUN6PrIRyR1u67lU9H/8EOdsXjp2Cvt5kmfDK6pAd2uKuNxpqc4wKTianUelDhx0WQfMWbCtDM0TDfkFdSVlCDpgLSO7/3pMaKWRctiLMpBenogUFkn9KnXHOGdV217mwiP78AG8XIJmXH7FF9oi0qUj3oi2+I1TVUrcdpZrgNrFZmvP5Rdtwhzce8t1iosQnVpw766tNC6rKOFnQxQKsKFvc+9drwEX7mUd+zbVy9r2x7q3pVf0pvcMf8K1N9od+vs98D79LdlbOSRQWWEsK/JD2aNL9K6DilnG0sauosizz+MjqHy9eNviqVpMWJKqLNQ7WNMosm/QdtB2sYCWgXf4h4/aqJ4INBMJU7ozKztd+B4zr32om+xSb1XsLkQb+EUSk9vn3qQjiac6eQrSi6iCIPqH9aGdSmu20A/yW/IQ155PaLUuhGwMa/iYxDl1erRxFZByjiH59ZxAZPcrTSuLDoGNTndKsmCiRcnPsuOBVklmf89DxXCdFbHSAeL+piAXpuIhpN5aBEzB5cL/baHNJrox7hjv6EnCQpJaG+mFkpFPttFijCHpYmwopw17f48dXmGI9a1nBU0XFsL5GEC20MdXnKNhrxt2zr7C22Bf6bVYy3mvc+jqjJT7vNENZPC54jWn8tEKk+7DeXQKog5eCGSh52PlkOpXQ5N4M6uZkjExRBeVpyDjyGKfasac1bQzqFWE/RRsEfdBEySxJdQ8NWEM4bye0vVt1FjqdIYAMn0wmL17UXR5uQvbz3Is2QK2sPmsZxcEus3LnEgYgARw9Ebut6I1weXEPf8UFkLdwxbAoWklnS+NUyeoriJr+COiZ09EekN4nkaMqy2W7euGaJN20WLAlaWoCNsPnHC61sFpHRe6xx/tVgxgBwmxkt4UMeonZShzeUrFKJyag9YT0EPNf+gZqs7BF1mnqPdIXW1DWRIuWG1rtDCE2kUTh5pnWcKcN7yPfGt3BT9V+pGj5e2D5D100u7YczXqp9PYVyX4uBrZpihY6Pveg/z7vqdHRR6wKAR8CuZb3vglONUCmzvKXjUEOn2Z70kWmeb7Qvy6k38j4FVLHpXv4L4CbFT35fQb3qSnnjVFLjidXxENvaqQzzuOT8u4TytVnHe9qEkoejFiQdRBsX3gSWCNoINsl63OvHva/BHX0syNH7ua/tT0kA0aRxpVqwvYl0efShnLiMySviXxVg9PBSCrNhv1bgxs5to9DdL6s6E95thbec6C97E8AWI0HkyOlbmxSlfrG2kMRXNihaDCV1gMFp8uL/A4mNjLwQDJ3z8vZnffH/1vwBQSwMEFAACAAgAOYp3SeiuoehKAAAAagAAABsAAAB1bml2ZXJzYWwvdW5pdmVyc2FsLnBuZy54bWyzsa/IzVEoSy0qzszPs1Uy1DNQsrfj5bIpKEoty0wtV6gAihnpGUCAkkIlKrc8M6Ukw1bJwswQIZaRmpmeUWKrZGZiBhfUBxoJAFBLAQIAABQAAgAIAEOUV0cNwDEewAEAANoDAAAPAAAAAAAAAAEAAAAAAAAAAABub25lL3BsYXllci54bWxQSwECAAAUAAIACAA4indJDmokTmIEAAAFEQAAHQAAAAAAAAABAAAAAADtAQAAdW5pdmVyc2FsL2NvbW1vbl9tZXNzYWdlcy5sbmdQSwECAAAUAAIACAA4indJCH4LIykDAACGDAAAJwAAAAAAAAABAAAAAACKBgAAdW5pdmVyc2FsL2ZsYXNoX3B1Ymxpc2hpbmdfc2V0dGluZ3MueG1sUEsBAgAAFAACAAgAOIp3SbX8CWS6AgAAVQoAACEAAAAAAAAAAQAAAAAA+AkAAHVuaXZlcnNhbC9mbGFzaF9za2luX3NldHRpbmdzLnhtbFBLAQIAABQAAgAIADiKd0kqlg9n/gIAAJcLAAAmAAAAAAAAAAEAAAAAAPEMAAB1bml2ZXJzYWwvaHRtbF9wdWJsaXNoaW5nX3NldHRpbmdzLnhtbFBLAQIAABQAAgAIADiKd0locVKRmgEAAB8GAAAfAAAAAAAAAAEAAAAAADMQAAB1bml2ZXJzYWwvaHRtbF9za2luX3NldHRpbmdzLmpzUEsBAgAAFAACAAgAOIp3ST08L9HBAAAA5QEAABoAAAAAAAAAAQAAAAAAChIAAHVuaXZlcnNhbC9pMThuX3ByZXNldHMueG1sUEsBAgAAFAACAAgAOIp3SbO/s1BtAAAAcgAAABwAAAAAAAAAAQAAAAAAAxMAAHVuaXZlcnNhbC9sb2NhbF9zZXR0aW5ncy54bWxQSwECAAAUAAIACABElFdHI7RO+/sCAACwCAAAFAAAAAAAAAABAAAAAACqEwAAdW5pdmVyc2FsL3BsYXllci54bWxQSwECAAAUAAIACAA4indJZDH+FMwIAAD8PQAAKQAAAAAAAAABAAAAAADXFgAAdW5pdmVyc2FsL3NraW5fY3VzdG9taXphdGlvbl9zZXR0aW5ncy54bWxQSwECAAAUAAIACAA5indJ5drQK+8MAAA6HAAAFwAAAAAAAAAAAAAAAADqHwAAdW5pdmVyc2FsL3VuaXZlcnNhbC5wbmdQSwECAAAUAAIACAA5indJ6K6h6EoAAABqAAAAGwAAAAAAAAABAAAAAAAOLQAAdW5pdmVyc2FsL3VuaXZlcnNhbC5wbmcueG1sUEsFBgAAAAAMAAwAhgMAAJEtAAAAAA=="/>
  <p:tag name="ISPRING_PRESENTATION_TITLE" val="hg000996"/>
  <p:tag name="commondata" val="eyJoZGlkIjoiZDM0YmFmNzRlN2ZjMzVlODFhNjc5ZDIyMjQxMzRlNGEifQ=="/>
</p:tagLst>
</file>

<file path=ppt/tags/tag9.xml><?xml version="1.0" encoding="utf-8"?>
<p:tagLst xmlns:p="http://schemas.openxmlformats.org/presentationml/2006/main">
  <p:tag name="KSO_WM_DIAGRAM_VIRTUALLY_FRAME" val="{&quot;height&quot;:379.79110236220475,&quot;left&quot;:422.0825984251968,&quot;top&quot;:80.10448818897638,&quot;width&quot;:377.3674015748032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  <a:effectLst>
          <a:outerShdw blurRad="254000" dist="127000" dir="8100000" algn="tr" rotWithShape="0">
            <a:prstClr val="black">
              <a:alpha val="6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1536</Words>
  <Application>WPS 演示</Application>
  <PresentationFormat>宽屏</PresentationFormat>
  <Paragraphs>285</Paragraphs>
  <Slides>19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Arial</vt:lpstr>
      <vt:lpstr>仿宋_GB2312</vt:lpstr>
      <vt:lpstr>仿宋</vt:lpstr>
      <vt:lpstr>黑体</vt:lpstr>
      <vt:lpstr>华文新魏</vt:lpstr>
      <vt:lpstr>楷体</vt:lpstr>
      <vt:lpstr>Times New Roman</vt:lpstr>
      <vt:lpstr>Wingdings 2</vt:lpstr>
      <vt:lpstr>思源黑体 CN Medium</vt:lpstr>
      <vt:lpstr>思源宋体 CN Medium</vt:lpstr>
      <vt:lpstr>Arial Unicode MS</vt:lpstr>
      <vt:lpstr>Calibri</vt:lpstr>
      <vt:lpstr>Calibri 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WPS_1665472095</cp:lastModifiedBy>
  <cp:revision>622</cp:revision>
  <dcterms:created xsi:type="dcterms:W3CDTF">2016-07-09T00:48:00Z</dcterms:created>
  <dcterms:modified xsi:type="dcterms:W3CDTF">2024-06-11T12:42:29Z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FB47DE2923E94CAC843B070E6208381F_12</vt:lpwstr>
  </property>
  <property fmtid="{D5CDD505-2E9C-101B-9397-08002B2CF9AE}" pid="3" name="KSOProductBuildVer">
    <vt:lpwstr>2052-12.1.0.16729</vt:lpwstr>
  </property>
</Properties>
</file>